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sldIdLst>
    <p:sldId id="256" r:id="rId2"/>
    <p:sldId id="257" r:id="rId3"/>
    <p:sldId id="265" r:id="rId4"/>
    <p:sldId id="261" r:id="rId5"/>
    <p:sldId id="258" r:id="rId6"/>
    <p:sldId id="259" r:id="rId7"/>
    <p:sldId id="260" r:id="rId8"/>
    <p:sldId id="262" r:id="rId9"/>
    <p:sldId id="295" r:id="rId10"/>
    <p:sldId id="267" r:id="rId11"/>
    <p:sldId id="266" r:id="rId12"/>
    <p:sldId id="269" r:id="rId13"/>
    <p:sldId id="271" r:id="rId14"/>
    <p:sldId id="268"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6" r:id="rId28"/>
    <p:sldId id="270" r:id="rId29"/>
    <p:sldId id="264" r:id="rId30"/>
    <p:sldId id="287" r:id="rId31"/>
    <p:sldId id="288" r:id="rId32"/>
    <p:sldId id="289" r:id="rId33"/>
    <p:sldId id="290" r:id="rId34"/>
    <p:sldId id="291" r:id="rId35"/>
    <p:sldId id="292" r:id="rId36"/>
    <p:sldId id="284" r:id="rId37"/>
    <p:sldId id="263" r:id="rId38"/>
    <p:sldId id="285" r:id="rId39"/>
    <p:sldId id="29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6A4B8E-6639-607F-8D6B-E8EA85601E13}" name="Dunbar, Hope M" initials="DHM" userId="S::DUNBARHM@buffalostate.edu::927cfba2-ae81-44da-8ad1-40f04dc0117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8682DC-8DB9-4796-9659-B3CE52B9D08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DE79BAD-2A63-49B4-80C5-4A0A086434AA}">
      <dgm:prSet/>
      <dgm:spPr/>
      <dgm:t>
        <a:bodyPr/>
        <a:lstStyle/>
        <a:p>
          <a:r>
            <a:rPr lang="en-US"/>
            <a:t>Eligibility</a:t>
          </a:r>
        </a:p>
      </dgm:t>
    </dgm:pt>
    <dgm:pt modelId="{C3D1F00B-472C-4905-B081-F7D802C1AB48}" type="parTrans" cxnId="{B8D6B99B-2E1A-4E32-A764-0DC4BB3CDA71}">
      <dgm:prSet/>
      <dgm:spPr/>
      <dgm:t>
        <a:bodyPr/>
        <a:lstStyle/>
        <a:p>
          <a:endParaRPr lang="en-US"/>
        </a:p>
      </dgm:t>
    </dgm:pt>
    <dgm:pt modelId="{D3FB8742-344A-4E0E-925B-44FB2262909F}" type="sibTrans" cxnId="{B8D6B99B-2E1A-4E32-A764-0DC4BB3CDA71}">
      <dgm:prSet/>
      <dgm:spPr/>
      <dgm:t>
        <a:bodyPr/>
        <a:lstStyle/>
        <a:p>
          <a:endParaRPr lang="en-US"/>
        </a:p>
      </dgm:t>
    </dgm:pt>
    <dgm:pt modelId="{832E569C-ACD7-4812-99F3-927B1501327B}">
      <dgm:prSet/>
      <dgm:spPr/>
      <dgm:t>
        <a:bodyPr/>
        <a:lstStyle/>
        <a:p>
          <a:r>
            <a:rPr lang="en-US"/>
            <a:t>Determining the Scope of the Project</a:t>
          </a:r>
        </a:p>
      </dgm:t>
    </dgm:pt>
    <dgm:pt modelId="{1584D7A1-4027-4BF6-B1FE-CD4C89EAE674}" type="parTrans" cxnId="{5BF4002E-D9A0-44B3-87E8-A034AEF26915}">
      <dgm:prSet/>
      <dgm:spPr/>
      <dgm:t>
        <a:bodyPr/>
        <a:lstStyle/>
        <a:p>
          <a:endParaRPr lang="en-US"/>
        </a:p>
      </dgm:t>
    </dgm:pt>
    <dgm:pt modelId="{B071E59A-1B8F-43BD-BA9A-22675E2EB758}" type="sibTrans" cxnId="{5BF4002E-D9A0-44B3-87E8-A034AEF26915}">
      <dgm:prSet/>
      <dgm:spPr/>
      <dgm:t>
        <a:bodyPr/>
        <a:lstStyle/>
        <a:p>
          <a:endParaRPr lang="en-US"/>
        </a:p>
      </dgm:t>
    </dgm:pt>
    <dgm:pt modelId="{BE36EC56-CB3F-4BDC-9A20-40D8A6D4306A}">
      <dgm:prSet/>
      <dgm:spPr/>
      <dgm:t>
        <a:bodyPr/>
        <a:lstStyle/>
        <a:p>
          <a:r>
            <a:rPr lang="en-US" dirty="0"/>
            <a:t>Application Part 1 &amp; 2</a:t>
          </a:r>
        </a:p>
      </dgm:t>
    </dgm:pt>
    <dgm:pt modelId="{F9DBB9EC-2A6B-47FD-8E86-0F8B1C9D3D3C}" type="parTrans" cxnId="{8250C700-1E83-4021-BD63-A9643F2BD924}">
      <dgm:prSet/>
      <dgm:spPr/>
      <dgm:t>
        <a:bodyPr/>
        <a:lstStyle/>
        <a:p>
          <a:endParaRPr lang="en-US"/>
        </a:p>
      </dgm:t>
    </dgm:pt>
    <dgm:pt modelId="{A7989DC6-FE99-4539-928A-419966C85CD6}" type="sibTrans" cxnId="{8250C700-1E83-4021-BD63-A9643F2BD924}">
      <dgm:prSet/>
      <dgm:spPr/>
      <dgm:t>
        <a:bodyPr/>
        <a:lstStyle/>
        <a:p>
          <a:endParaRPr lang="en-US"/>
        </a:p>
      </dgm:t>
    </dgm:pt>
    <dgm:pt modelId="{AD7E4942-72A7-4B74-A608-2F6059D05295}">
      <dgm:prSet/>
      <dgm:spPr/>
      <dgm:t>
        <a:bodyPr/>
        <a:lstStyle/>
        <a:p>
          <a:r>
            <a:rPr lang="en-US"/>
            <a:t>Application Part 3</a:t>
          </a:r>
        </a:p>
      </dgm:t>
    </dgm:pt>
    <dgm:pt modelId="{6ACA8FE1-00AF-4285-960F-ECFC299B0F58}" type="parTrans" cxnId="{54363DA6-3C23-4EB8-8C11-3BEFE13C40F2}">
      <dgm:prSet/>
      <dgm:spPr/>
      <dgm:t>
        <a:bodyPr/>
        <a:lstStyle/>
        <a:p>
          <a:endParaRPr lang="en-US"/>
        </a:p>
      </dgm:t>
    </dgm:pt>
    <dgm:pt modelId="{CAC159CC-E0DD-487D-BF89-9943AF5B6E5A}" type="sibTrans" cxnId="{54363DA6-3C23-4EB8-8C11-3BEFE13C40F2}">
      <dgm:prSet/>
      <dgm:spPr/>
      <dgm:t>
        <a:bodyPr/>
        <a:lstStyle/>
        <a:p>
          <a:endParaRPr lang="en-US"/>
        </a:p>
      </dgm:t>
    </dgm:pt>
    <dgm:pt modelId="{B46F90AD-8AC6-4A45-BF99-1D85FD7035C1}">
      <dgm:prSet/>
      <dgm:spPr/>
      <dgm:t>
        <a:bodyPr/>
        <a:lstStyle/>
        <a:p>
          <a:r>
            <a:rPr lang="en-US" dirty="0"/>
            <a:t>Claiming the Tax Credit</a:t>
          </a:r>
        </a:p>
      </dgm:t>
    </dgm:pt>
    <dgm:pt modelId="{51F138F9-A38D-4136-B9D1-0F39F85E888A}" type="parTrans" cxnId="{129AB9BA-48CF-43DE-B57A-1B024699A174}">
      <dgm:prSet/>
      <dgm:spPr/>
      <dgm:t>
        <a:bodyPr/>
        <a:lstStyle/>
        <a:p>
          <a:endParaRPr lang="en-US"/>
        </a:p>
      </dgm:t>
    </dgm:pt>
    <dgm:pt modelId="{BEAB4E30-D0B1-4BFB-8F72-09FB1905C705}" type="sibTrans" cxnId="{129AB9BA-48CF-43DE-B57A-1B024699A174}">
      <dgm:prSet/>
      <dgm:spPr/>
      <dgm:t>
        <a:bodyPr/>
        <a:lstStyle/>
        <a:p>
          <a:endParaRPr lang="en-US"/>
        </a:p>
      </dgm:t>
    </dgm:pt>
    <dgm:pt modelId="{F1C2F913-452A-42D1-9B41-17471768532E}">
      <dgm:prSet/>
      <dgm:spPr/>
      <dgm:t>
        <a:bodyPr/>
        <a:lstStyle/>
        <a:p>
          <a:r>
            <a:rPr lang="en-US" b="0" i="0" dirty="0">
              <a:solidFill>
                <a:schemeClr val="tx1"/>
              </a:solidFill>
            </a:rPr>
            <a:t>This workshop does not constitute legal, tax, or accounting advice, and the information provided is intended to be general in nature.</a:t>
          </a:r>
          <a:br>
            <a:rPr lang="en-US" b="0" i="0" dirty="0">
              <a:solidFill>
                <a:schemeClr val="tx1"/>
              </a:solidFill>
            </a:rPr>
          </a:br>
          <a:br>
            <a:rPr lang="en-US" b="0" i="0" dirty="0">
              <a:solidFill>
                <a:schemeClr val="tx1"/>
              </a:solidFill>
            </a:rPr>
          </a:br>
          <a:r>
            <a:rPr lang="en-US" dirty="0">
              <a:solidFill>
                <a:schemeClr val="tx1"/>
              </a:solidFill>
            </a:rPr>
            <a:t>Please ask questions!</a:t>
          </a:r>
        </a:p>
      </dgm:t>
    </dgm:pt>
    <dgm:pt modelId="{21514DE6-C567-47C7-9B2B-06FA0041CF75}" type="parTrans" cxnId="{9E89FB8F-9734-4195-B562-E7CAB896AC56}">
      <dgm:prSet/>
      <dgm:spPr/>
      <dgm:t>
        <a:bodyPr/>
        <a:lstStyle/>
        <a:p>
          <a:endParaRPr lang="en-US"/>
        </a:p>
      </dgm:t>
    </dgm:pt>
    <dgm:pt modelId="{7F9103F3-D631-43F5-B136-24B301B59CEE}" type="sibTrans" cxnId="{9E89FB8F-9734-4195-B562-E7CAB896AC56}">
      <dgm:prSet/>
      <dgm:spPr/>
      <dgm:t>
        <a:bodyPr/>
        <a:lstStyle/>
        <a:p>
          <a:endParaRPr lang="en-US"/>
        </a:p>
      </dgm:t>
    </dgm:pt>
    <dgm:pt modelId="{568053C1-63EB-4754-BAA8-9E828923D560}" type="pres">
      <dgm:prSet presAssocID="{A08682DC-8DB9-4796-9659-B3CE52B9D082}" presName="vert0" presStyleCnt="0">
        <dgm:presLayoutVars>
          <dgm:dir/>
          <dgm:animOne val="branch"/>
          <dgm:animLvl val="lvl"/>
        </dgm:presLayoutVars>
      </dgm:prSet>
      <dgm:spPr/>
    </dgm:pt>
    <dgm:pt modelId="{09FE2B05-58D9-4E80-976F-63C4464D12A9}" type="pres">
      <dgm:prSet presAssocID="{BDE79BAD-2A63-49B4-80C5-4A0A086434AA}" presName="thickLine" presStyleLbl="alignNode1" presStyleIdx="0" presStyleCnt="6"/>
      <dgm:spPr/>
    </dgm:pt>
    <dgm:pt modelId="{5B3465C2-DBEF-493E-A1E4-25D225960E0A}" type="pres">
      <dgm:prSet presAssocID="{BDE79BAD-2A63-49B4-80C5-4A0A086434AA}" presName="horz1" presStyleCnt="0"/>
      <dgm:spPr/>
    </dgm:pt>
    <dgm:pt modelId="{B9206B0F-26AC-41DE-8400-292F4EF6302E}" type="pres">
      <dgm:prSet presAssocID="{BDE79BAD-2A63-49B4-80C5-4A0A086434AA}" presName="tx1" presStyleLbl="revTx" presStyleIdx="0" presStyleCnt="6"/>
      <dgm:spPr/>
    </dgm:pt>
    <dgm:pt modelId="{09385FF8-E14A-4691-AF7A-070F2907E335}" type="pres">
      <dgm:prSet presAssocID="{BDE79BAD-2A63-49B4-80C5-4A0A086434AA}" presName="vert1" presStyleCnt="0"/>
      <dgm:spPr/>
    </dgm:pt>
    <dgm:pt modelId="{0276B2F5-6D2A-4AA2-B8B6-C911523A13F5}" type="pres">
      <dgm:prSet presAssocID="{832E569C-ACD7-4812-99F3-927B1501327B}" presName="thickLine" presStyleLbl="alignNode1" presStyleIdx="1" presStyleCnt="6"/>
      <dgm:spPr/>
    </dgm:pt>
    <dgm:pt modelId="{7B601502-6F83-4310-8683-5667BD3B046C}" type="pres">
      <dgm:prSet presAssocID="{832E569C-ACD7-4812-99F3-927B1501327B}" presName="horz1" presStyleCnt="0"/>
      <dgm:spPr/>
    </dgm:pt>
    <dgm:pt modelId="{69ADD386-67B1-45EC-AE59-94610A5B4953}" type="pres">
      <dgm:prSet presAssocID="{832E569C-ACD7-4812-99F3-927B1501327B}" presName="tx1" presStyleLbl="revTx" presStyleIdx="1" presStyleCnt="6"/>
      <dgm:spPr/>
    </dgm:pt>
    <dgm:pt modelId="{51A7C4CE-44F8-4F73-8014-0D2C36C47D54}" type="pres">
      <dgm:prSet presAssocID="{832E569C-ACD7-4812-99F3-927B1501327B}" presName="vert1" presStyleCnt="0"/>
      <dgm:spPr/>
    </dgm:pt>
    <dgm:pt modelId="{2123ADFE-55FB-4F71-8A09-81D7DAEC058C}" type="pres">
      <dgm:prSet presAssocID="{BE36EC56-CB3F-4BDC-9A20-40D8A6D4306A}" presName="thickLine" presStyleLbl="alignNode1" presStyleIdx="2" presStyleCnt="6"/>
      <dgm:spPr/>
    </dgm:pt>
    <dgm:pt modelId="{B11F0694-BAD7-468D-9278-2A3728AE5758}" type="pres">
      <dgm:prSet presAssocID="{BE36EC56-CB3F-4BDC-9A20-40D8A6D4306A}" presName="horz1" presStyleCnt="0"/>
      <dgm:spPr/>
    </dgm:pt>
    <dgm:pt modelId="{B65EF2C2-629E-44EB-A350-E7CCE2AC17DF}" type="pres">
      <dgm:prSet presAssocID="{BE36EC56-CB3F-4BDC-9A20-40D8A6D4306A}" presName="tx1" presStyleLbl="revTx" presStyleIdx="2" presStyleCnt="6"/>
      <dgm:spPr/>
    </dgm:pt>
    <dgm:pt modelId="{2EBCC493-055B-42D7-AE07-057EAA054E8F}" type="pres">
      <dgm:prSet presAssocID="{BE36EC56-CB3F-4BDC-9A20-40D8A6D4306A}" presName="vert1" presStyleCnt="0"/>
      <dgm:spPr/>
    </dgm:pt>
    <dgm:pt modelId="{04A437FF-3871-4E6A-ACF6-057CA79E9A91}" type="pres">
      <dgm:prSet presAssocID="{AD7E4942-72A7-4B74-A608-2F6059D05295}" presName="thickLine" presStyleLbl="alignNode1" presStyleIdx="3" presStyleCnt="6"/>
      <dgm:spPr/>
    </dgm:pt>
    <dgm:pt modelId="{7A1A181B-3BD8-48DB-A0B5-9611F6C397FD}" type="pres">
      <dgm:prSet presAssocID="{AD7E4942-72A7-4B74-A608-2F6059D05295}" presName="horz1" presStyleCnt="0"/>
      <dgm:spPr/>
    </dgm:pt>
    <dgm:pt modelId="{F7FA841F-4C8A-4A45-8F72-D116F79BD473}" type="pres">
      <dgm:prSet presAssocID="{AD7E4942-72A7-4B74-A608-2F6059D05295}" presName="tx1" presStyleLbl="revTx" presStyleIdx="3" presStyleCnt="6"/>
      <dgm:spPr/>
    </dgm:pt>
    <dgm:pt modelId="{34D0957D-FFFB-47DE-956B-D81EBBD6CD93}" type="pres">
      <dgm:prSet presAssocID="{AD7E4942-72A7-4B74-A608-2F6059D05295}" presName="vert1" presStyleCnt="0"/>
      <dgm:spPr/>
    </dgm:pt>
    <dgm:pt modelId="{612B1F09-74D6-4915-A23D-8CBBED12327A}" type="pres">
      <dgm:prSet presAssocID="{B46F90AD-8AC6-4A45-BF99-1D85FD7035C1}" presName="thickLine" presStyleLbl="alignNode1" presStyleIdx="4" presStyleCnt="6"/>
      <dgm:spPr/>
    </dgm:pt>
    <dgm:pt modelId="{2B5FBDD7-CF31-4E87-8184-E4795F8B0388}" type="pres">
      <dgm:prSet presAssocID="{B46F90AD-8AC6-4A45-BF99-1D85FD7035C1}" presName="horz1" presStyleCnt="0"/>
      <dgm:spPr/>
    </dgm:pt>
    <dgm:pt modelId="{F51C3E9C-C26D-49B0-B125-10D4B5DBB9E1}" type="pres">
      <dgm:prSet presAssocID="{B46F90AD-8AC6-4A45-BF99-1D85FD7035C1}" presName="tx1" presStyleLbl="revTx" presStyleIdx="4" presStyleCnt="6"/>
      <dgm:spPr/>
    </dgm:pt>
    <dgm:pt modelId="{58C4EEF5-00D3-45BB-839F-748C654D38BA}" type="pres">
      <dgm:prSet presAssocID="{B46F90AD-8AC6-4A45-BF99-1D85FD7035C1}" presName="vert1" presStyleCnt="0"/>
      <dgm:spPr/>
    </dgm:pt>
    <dgm:pt modelId="{2DF91CF9-8133-45F9-87DC-AD27CE600A65}" type="pres">
      <dgm:prSet presAssocID="{F1C2F913-452A-42D1-9B41-17471768532E}" presName="thickLine" presStyleLbl="alignNode1" presStyleIdx="5" presStyleCnt="6"/>
      <dgm:spPr/>
    </dgm:pt>
    <dgm:pt modelId="{95167692-E5B3-41CC-8393-F216F81FB252}" type="pres">
      <dgm:prSet presAssocID="{F1C2F913-452A-42D1-9B41-17471768532E}" presName="horz1" presStyleCnt="0"/>
      <dgm:spPr/>
    </dgm:pt>
    <dgm:pt modelId="{7B024CD0-129F-4807-B1C0-B704EDA88B60}" type="pres">
      <dgm:prSet presAssocID="{F1C2F913-452A-42D1-9B41-17471768532E}" presName="tx1" presStyleLbl="revTx" presStyleIdx="5" presStyleCnt="6" custScaleY="193500"/>
      <dgm:spPr/>
    </dgm:pt>
    <dgm:pt modelId="{A012A17C-492A-4A33-9C93-84578BDA2C47}" type="pres">
      <dgm:prSet presAssocID="{F1C2F913-452A-42D1-9B41-17471768532E}" presName="vert1" presStyleCnt="0"/>
      <dgm:spPr/>
    </dgm:pt>
  </dgm:ptLst>
  <dgm:cxnLst>
    <dgm:cxn modelId="{8250C700-1E83-4021-BD63-A9643F2BD924}" srcId="{A08682DC-8DB9-4796-9659-B3CE52B9D082}" destId="{BE36EC56-CB3F-4BDC-9A20-40D8A6D4306A}" srcOrd="2" destOrd="0" parTransId="{F9DBB9EC-2A6B-47FD-8E86-0F8B1C9D3D3C}" sibTransId="{A7989DC6-FE99-4539-928A-419966C85CD6}"/>
    <dgm:cxn modelId="{3E793822-DC57-443C-90CE-63B0D244A781}" type="presOf" srcId="{832E569C-ACD7-4812-99F3-927B1501327B}" destId="{69ADD386-67B1-45EC-AE59-94610A5B4953}" srcOrd="0" destOrd="0" presId="urn:microsoft.com/office/officeart/2008/layout/LinedList"/>
    <dgm:cxn modelId="{5BF4002E-D9A0-44B3-87E8-A034AEF26915}" srcId="{A08682DC-8DB9-4796-9659-B3CE52B9D082}" destId="{832E569C-ACD7-4812-99F3-927B1501327B}" srcOrd="1" destOrd="0" parTransId="{1584D7A1-4027-4BF6-B1FE-CD4C89EAE674}" sibTransId="{B071E59A-1B8F-43BD-BA9A-22675E2EB758}"/>
    <dgm:cxn modelId="{75535B5E-3A42-4878-BB6A-90A45214623D}" type="presOf" srcId="{B46F90AD-8AC6-4A45-BF99-1D85FD7035C1}" destId="{F51C3E9C-C26D-49B0-B125-10D4B5DBB9E1}" srcOrd="0" destOrd="0" presId="urn:microsoft.com/office/officeart/2008/layout/LinedList"/>
    <dgm:cxn modelId="{FB7B6571-F580-495D-87E2-1EC6B0CBA197}" type="presOf" srcId="{BE36EC56-CB3F-4BDC-9A20-40D8A6D4306A}" destId="{B65EF2C2-629E-44EB-A350-E7CCE2AC17DF}" srcOrd="0" destOrd="0" presId="urn:microsoft.com/office/officeart/2008/layout/LinedList"/>
    <dgm:cxn modelId="{9E89FB8F-9734-4195-B562-E7CAB896AC56}" srcId="{A08682DC-8DB9-4796-9659-B3CE52B9D082}" destId="{F1C2F913-452A-42D1-9B41-17471768532E}" srcOrd="5" destOrd="0" parTransId="{21514DE6-C567-47C7-9B2B-06FA0041CF75}" sibTransId="{7F9103F3-D631-43F5-B136-24B301B59CEE}"/>
    <dgm:cxn modelId="{B8D6B99B-2E1A-4E32-A764-0DC4BB3CDA71}" srcId="{A08682DC-8DB9-4796-9659-B3CE52B9D082}" destId="{BDE79BAD-2A63-49B4-80C5-4A0A086434AA}" srcOrd="0" destOrd="0" parTransId="{C3D1F00B-472C-4905-B081-F7D802C1AB48}" sibTransId="{D3FB8742-344A-4E0E-925B-44FB2262909F}"/>
    <dgm:cxn modelId="{BE9742A5-E8AA-49A9-BDEB-148CB0FAF7E1}" type="presOf" srcId="{BDE79BAD-2A63-49B4-80C5-4A0A086434AA}" destId="{B9206B0F-26AC-41DE-8400-292F4EF6302E}" srcOrd="0" destOrd="0" presId="urn:microsoft.com/office/officeart/2008/layout/LinedList"/>
    <dgm:cxn modelId="{54363DA6-3C23-4EB8-8C11-3BEFE13C40F2}" srcId="{A08682DC-8DB9-4796-9659-B3CE52B9D082}" destId="{AD7E4942-72A7-4B74-A608-2F6059D05295}" srcOrd="3" destOrd="0" parTransId="{6ACA8FE1-00AF-4285-960F-ECFC299B0F58}" sibTransId="{CAC159CC-E0DD-487D-BF89-9943AF5B6E5A}"/>
    <dgm:cxn modelId="{8777D2B0-CB9F-4121-9436-04FD8555C6D1}" type="presOf" srcId="{F1C2F913-452A-42D1-9B41-17471768532E}" destId="{7B024CD0-129F-4807-B1C0-B704EDA88B60}" srcOrd="0" destOrd="0" presId="urn:microsoft.com/office/officeart/2008/layout/LinedList"/>
    <dgm:cxn modelId="{129AB9BA-48CF-43DE-B57A-1B024699A174}" srcId="{A08682DC-8DB9-4796-9659-B3CE52B9D082}" destId="{B46F90AD-8AC6-4A45-BF99-1D85FD7035C1}" srcOrd="4" destOrd="0" parTransId="{51F138F9-A38D-4136-B9D1-0F39F85E888A}" sibTransId="{BEAB4E30-D0B1-4BFB-8F72-09FB1905C705}"/>
    <dgm:cxn modelId="{6D3FD5C7-25EF-45F2-91B9-1CB9E90D85F7}" type="presOf" srcId="{AD7E4942-72A7-4B74-A608-2F6059D05295}" destId="{F7FA841F-4C8A-4A45-8F72-D116F79BD473}" srcOrd="0" destOrd="0" presId="urn:microsoft.com/office/officeart/2008/layout/LinedList"/>
    <dgm:cxn modelId="{062C1AE7-DE01-471C-A549-C0675F152E96}" type="presOf" srcId="{A08682DC-8DB9-4796-9659-B3CE52B9D082}" destId="{568053C1-63EB-4754-BAA8-9E828923D560}" srcOrd="0" destOrd="0" presId="urn:microsoft.com/office/officeart/2008/layout/LinedList"/>
    <dgm:cxn modelId="{D463D0D7-A468-4C95-B114-030525FD4484}" type="presParOf" srcId="{568053C1-63EB-4754-BAA8-9E828923D560}" destId="{09FE2B05-58D9-4E80-976F-63C4464D12A9}" srcOrd="0" destOrd="0" presId="urn:microsoft.com/office/officeart/2008/layout/LinedList"/>
    <dgm:cxn modelId="{2CAC2E13-002A-42C3-BD68-E72A49C100F6}" type="presParOf" srcId="{568053C1-63EB-4754-BAA8-9E828923D560}" destId="{5B3465C2-DBEF-493E-A1E4-25D225960E0A}" srcOrd="1" destOrd="0" presId="urn:microsoft.com/office/officeart/2008/layout/LinedList"/>
    <dgm:cxn modelId="{2716A70D-D2AD-425C-8DDE-95AE7578CA7F}" type="presParOf" srcId="{5B3465C2-DBEF-493E-A1E4-25D225960E0A}" destId="{B9206B0F-26AC-41DE-8400-292F4EF6302E}" srcOrd="0" destOrd="0" presId="urn:microsoft.com/office/officeart/2008/layout/LinedList"/>
    <dgm:cxn modelId="{906F8E78-1B23-4B61-98AF-7BBAF41F52A3}" type="presParOf" srcId="{5B3465C2-DBEF-493E-A1E4-25D225960E0A}" destId="{09385FF8-E14A-4691-AF7A-070F2907E335}" srcOrd="1" destOrd="0" presId="urn:microsoft.com/office/officeart/2008/layout/LinedList"/>
    <dgm:cxn modelId="{A7159867-53A6-4753-8201-25CA50163DD8}" type="presParOf" srcId="{568053C1-63EB-4754-BAA8-9E828923D560}" destId="{0276B2F5-6D2A-4AA2-B8B6-C911523A13F5}" srcOrd="2" destOrd="0" presId="urn:microsoft.com/office/officeart/2008/layout/LinedList"/>
    <dgm:cxn modelId="{151C2701-859E-40B2-BF3D-29F63B77FA93}" type="presParOf" srcId="{568053C1-63EB-4754-BAA8-9E828923D560}" destId="{7B601502-6F83-4310-8683-5667BD3B046C}" srcOrd="3" destOrd="0" presId="urn:microsoft.com/office/officeart/2008/layout/LinedList"/>
    <dgm:cxn modelId="{8EE5EE94-487B-415B-8FC5-75260D5BE724}" type="presParOf" srcId="{7B601502-6F83-4310-8683-5667BD3B046C}" destId="{69ADD386-67B1-45EC-AE59-94610A5B4953}" srcOrd="0" destOrd="0" presId="urn:microsoft.com/office/officeart/2008/layout/LinedList"/>
    <dgm:cxn modelId="{F5D53926-70F3-4848-9D69-F640F1255BB8}" type="presParOf" srcId="{7B601502-6F83-4310-8683-5667BD3B046C}" destId="{51A7C4CE-44F8-4F73-8014-0D2C36C47D54}" srcOrd="1" destOrd="0" presId="urn:microsoft.com/office/officeart/2008/layout/LinedList"/>
    <dgm:cxn modelId="{36DFD07E-B404-428F-84A1-B86FBE70A67E}" type="presParOf" srcId="{568053C1-63EB-4754-BAA8-9E828923D560}" destId="{2123ADFE-55FB-4F71-8A09-81D7DAEC058C}" srcOrd="4" destOrd="0" presId="urn:microsoft.com/office/officeart/2008/layout/LinedList"/>
    <dgm:cxn modelId="{AB3EB53C-771F-48C9-9B8C-B2FF40D48E59}" type="presParOf" srcId="{568053C1-63EB-4754-BAA8-9E828923D560}" destId="{B11F0694-BAD7-468D-9278-2A3728AE5758}" srcOrd="5" destOrd="0" presId="urn:microsoft.com/office/officeart/2008/layout/LinedList"/>
    <dgm:cxn modelId="{F1052CB0-C4F6-4125-8EC0-93A3D554D9DD}" type="presParOf" srcId="{B11F0694-BAD7-468D-9278-2A3728AE5758}" destId="{B65EF2C2-629E-44EB-A350-E7CCE2AC17DF}" srcOrd="0" destOrd="0" presId="urn:microsoft.com/office/officeart/2008/layout/LinedList"/>
    <dgm:cxn modelId="{6D5F54CD-4345-4133-A69E-EFBE6395367F}" type="presParOf" srcId="{B11F0694-BAD7-468D-9278-2A3728AE5758}" destId="{2EBCC493-055B-42D7-AE07-057EAA054E8F}" srcOrd="1" destOrd="0" presId="urn:microsoft.com/office/officeart/2008/layout/LinedList"/>
    <dgm:cxn modelId="{19E3E532-6E8E-4277-9579-613D4F1500BE}" type="presParOf" srcId="{568053C1-63EB-4754-BAA8-9E828923D560}" destId="{04A437FF-3871-4E6A-ACF6-057CA79E9A91}" srcOrd="6" destOrd="0" presId="urn:microsoft.com/office/officeart/2008/layout/LinedList"/>
    <dgm:cxn modelId="{6A0BCDAC-097C-4B1D-B04D-0837D450249F}" type="presParOf" srcId="{568053C1-63EB-4754-BAA8-9E828923D560}" destId="{7A1A181B-3BD8-48DB-A0B5-9611F6C397FD}" srcOrd="7" destOrd="0" presId="urn:microsoft.com/office/officeart/2008/layout/LinedList"/>
    <dgm:cxn modelId="{CBC3D12C-EEF1-4877-97C0-AF444AEB2C3E}" type="presParOf" srcId="{7A1A181B-3BD8-48DB-A0B5-9611F6C397FD}" destId="{F7FA841F-4C8A-4A45-8F72-D116F79BD473}" srcOrd="0" destOrd="0" presId="urn:microsoft.com/office/officeart/2008/layout/LinedList"/>
    <dgm:cxn modelId="{4F9DA1F8-54B5-4BF3-9D2D-CC1E4C685D6E}" type="presParOf" srcId="{7A1A181B-3BD8-48DB-A0B5-9611F6C397FD}" destId="{34D0957D-FFFB-47DE-956B-D81EBBD6CD93}" srcOrd="1" destOrd="0" presId="urn:microsoft.com/office/officeart/2008/layout/LinedList"/>
    <dgm:cxn modelId="{AB093E45-EAD2-4AD5-B9C7-66A0EF9EBCD5}" type="presParOf" srcId="{568053C1-63EB-4754-BAA8-9E828923D560}" destId="{612B1F09-74D6-4915-A23D-8CBBED12327A}" srcOrd="8" destOrd="0" presId="urn:microsoft.com/office/officeart/2008/layout/LinedList"/>
    <dgm:cxn modelId="{4A091B9B-35D9-4899-9661-0A03E0C681F4}" type="presParOf" srcId="{568053C1-63EB-4754-BAA8-9E828923D560}" destId="{2B5FBDD7-CF31-4E87-8184-E4795F8B0388}" srcOrd="9" destOrd="0" presId="urn:microsoft.com/office/officeart/2008/layout/LinedList"/>
    <dgm:cxn modelId="{3B5BA1F7-4F60-4500-AD9B-CBA8962704BE}" type="presParOf" srcId="{2B5FBDD7-CF31-4E87-8184-E4795F8B0388}" destId="{F51C3E9C-C26D-49B0-B125-10D4B5DBB9E1}" srcOrd="0" destOrd="0" presId="urn:microsoft.com/office/officeart/2008/layout/LinedList"/>
    <dgm:cxn modelId="{2871B937-34AC-4EFD-8102-E392D1E2F056}" type="presParOf" srcId="{2B5FBDD7-CF31-4E87-8184-E4795F8B0388}" destId="{58C4EEF5-00D3-45BB-839F-748C654D38BA}" srcOrd="1" destOrd="0" presId="urn:microsoft.com/office/officeart/2008/layout/LinedList"/>
    <dgm:cxn modelId="{3FD4C295-D157-4B4F-BE9C-2DE5E8A7D24C}" type="presParOf" srcId="{568053C1-63EB-4754-BAA8-9E828923D560}" destId="{2DF91CF9-8133-45F9-87DC-AD27CE600A65}" srcOrd="10" destOrd="0" presId="urn:microsoft.com/office/officeart/2008/layout/LinedList"/>
    <dgm:cxn modelId="{791CF998-537F-45BD-91E1-327BD27DA410}" type="presParOf" srcId="{568053C1-63EB-4754-BAA8-9E828923D560}" destId="{95167692-E5B3-41CC-8393-F216F81FB252}" srcOrd="11" destOrd="0" presId="urn:microsoft.com/office/officeart/2008/layout/LinedList"/>
    <dgm:cxn modelId="{DD128DE7-E91B-4BC5-ACF4-D893338F6AC8}" type="presParOf" srcId="{95167692-E5B3-41CC-8393-F216F81FB252}" destId="{7B024CD0-129F-4807-B1C0-B704EDA88B60}" srcOrd="0" destOrd="0" presId="urn:microsoft.com/office/officeart/2008/layout/LinedList"/>
    <dgm:cxn modelId="{9E6FF50E-ADF5-4E94-BA3B-497D5095BC74}" type="presParOf" srcId="{95167692-E5B3-41CC-8393-F216F81FB252}" destId="{A012A17C-492A-4A33-9C93-84578BDA2C4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E2B05-58D9-4E80-976F-63C4464D12A9}">
      <dsp:nvSpPr>
        <dsp:cNvPr id="0" name=""/>
        <dsp:cNvSpPr/>
      </dsp:nvSpPr>
      <dsp:spPr>
        <a:xfrm>
          <a:off x="0" y="2719"/>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206B0F-26AC-41DE-8400-292F4EF6302E}">
      <dsp:nvSpPr>
        <dsp:cNvPr id="0" name=""/>
        <dsp:cNvSpPr/>
      </dsp:nvSpPr>
      <dsp:spPr>
        <a:xfrm>
          <a:off x="0" y="2719"/>
          <a:ext cx="7315200" cy="737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Eligibility</a:t>
          </a:r>
        </a:p>
      </dsp:txBody>
      <dsp:txXfrm>
        <a:off x="0" y="2719"/>
        <a:ext cx="7315200" cy="737592"/>
      </dsp:txXfrm>
    </dsp:sp>
    <dsp:sp modelId="{0276B2F5-6D2A-4AA2-B8B6-C911523A13F5}">
      <dsp:nvSpPr>
        <dsp:cNvPr id="0" name=""/>
        <dsp:cNvSpPr/>
      </dsp:nvSpPr>
      <dsp:spPr>
        <a:xfrm>
          <a:off x="0" y="740311"/>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ADD386-67B1-45EC-AE59-94610A5B4953}">
      <dsp:nvSpPr>
        <dsp:cNvPr id="0" name=""/>
        <dsp:cNvSpPr/>
      </dsp:nvSpPr>
      <dsp:spPr>
        <a:xfrm>
          <a:off x="0" y="740311"/>
          <a:ext cx="7315200" cy="737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Determining the Scope of the Project</a:t>
          </a:r>
        </a:p>
      </dsp:txBody>
      <dsp:txXfrm>
        <a:off x="0" y="740311"/>
        <a:ext cx="7315200" cy="737592"/>
      </dsp:txXfrm>
    </dsp:sp>
    <dsp:sp modelId="{2123ADFE-55FB-4F71-8A09-81D7DAEC058C}">
      <dsp:nvSpPr>
        <dsp:cNvPr id="0" name=""/>
        <dsp:cNvSpPr/>
      </dsp:nvSpPr>
      <dsp:spPr>
        <a:xfrm>
          <a:off x="0" y="1477903"/>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5EF2C2-629E-44EB-A350-E7CCE2AC17DF}">
      <dsp:nvSpPr>
        <dsp:cNvPr id="0" name=""/>
        <dsp:cNvSpPr/>
      </dsp:nvSpPr>
      <dsp:spPr>
        <a:xfrm>
          <a:off x="0" y="1477903"/>
          <a:ext cx="7315200" cy="737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Application Part 1 &amp; 2</a:t>
          </a:r>
        </a:p>
      </dsp:txBody>
      <dsp:txXfrm>
        <a:off x="0" y="1477903"/>
        <a:ext cx="7315200" cy="737592"/>
      </dsp:txXfrm>
    </dsp:sp>
    <dsp:sp modelId="{04A437FF-3871-4E6A-ACF6-057CA79E9A91}">
      <dsp:nvSpPr>
        <dsp:cNvPr id="0" name=""/>
        <dsp:cNvSpPr/>
      </dsp:nvSpPr>
      <dsp:spPr>
        <a:xfrm>
          <a:off x="0" y="2215495"/>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FA841F-4C8A-4A45-8F72-D116F79BD473}">
      <dsp:nvSpPr>
        <dsp:cNvPr id="0" name=""/>
        <dsp:cNvSpPr/>
      </dsp:nvSpPr>
      <dsp:spPr>
        <a:xfrm>
          <a:off x="0" y="2215495"/>
          <a:ext cx="7315200" cy="737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Application Part 3</a:t>
          </a:r>
        </a:p>
      </dsp:txBody>
      <dsp:txXfrm>
        <a:off x="0" y="2215495"/>
        <a:ext cx="7315200" cy="737592"/>
      </dsp:txXfrm>
    </dsp:sp>
    <dsp:sp modelId="{612B1F09-74D6-4915-A23D-8CBBED12327A}">
      <dsp:nvSpPr>
        <dsp:cNvPr id="0" name=""/>
        <dsp:cNvSpPr/>
      </dsp:nvSpPr>
      <dsp:spPr>
        <a:xfrm>
          <a:off x="0" y="2953087"/>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1C3E9C-C26D-49B0-B125-10D4B5DBB9E1}">
      <dsp:nvSpPr>
        <dsp:cNvPr id="0" name=""/>
        <dsp:cNvSpPr/>
      </dsp:nvSpPr>
      <dsp:spPr>
        <a:xfrm>
          <a:off x="0" y="2953087"/>
          <a:ext cx="7315200" cy="737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Claiming the Tax Credit</a:t>
          </a:r>
        </a:p>
      </dsp:txBody>
      <dsp:txXfrm>
        <a:off x="0" y="2953087"/>
        <a:ext cx="7315200" cy="737592"/>
      </dsp:txXfrm>
    </dsp:sp>
    <dsp:sp modelId="{2DF91CF9-8133-45F9-87DC-AD27CE600A65}">
      <dsp:nvSpPr>
        <dsp:cNvPr id="0" name=""/>
        <dsp:cNvSpPr/>
      </dsp:nvSpPr>
      <dsp:spPr>
        <a:xfrm>
          <a:off x="0" y="3690680"/>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024CD0-129F-4807-B1C0-B704EDA88B60}">
      <dsp:nvSpPr>
        <dsp:cNvPr id="0" name=""/>
        <dsp:cNvSpPr/>
      </dsp:nvSpPr>
      <dsp:spPr>
        <a:xfrm>
          <a:off x="0" y="3690680"/>
          <a:ext cx="7308056" cy="1427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dirty="0">
              <a:solidFill>
                <a:schemeClr val="tx1"/>
              </a:solidFill>
            </a:rPr>
            <a:t>This workshop does not constitute legal, tax, or accounting advice, and the information provided is intended to be general in nature.</a:t>
          </a:r>
          <a:br>
            <a:rPr lang="en-US" sz="2000" b="0" i="0" kern="1200" dirty="0">
              <a:solidFill>
                <a:schemeClr val="tx1"/>
              </a:solidFill>
            </a:rPr>
          </a:br>
          <a:br>
            <a:rPr lang="en-US" sz="2000" b="0" i="0" kern="1200" dirty="0">
              <a:solidFill>
                <a:schemeClr val="tx1"/>
              </a:solidFill>
            </a:rPr>
          </a:br>
          <a:r>
            <a:rPr lang="en-US" sz="2000" kern="1200" dirty="0">
              <a:solidFill>
                <a:schemeClr val="tx1"/>
              </a:solidFill>
            </a:rPr>
            <a:t>Please ask questions!</a:t>
          </a:r>
        </a:p>
      </dsp:txBody>
      <dsp:txXfrm>
        <a:off x="0" y="3690680"/>
        <a:ext cx="7308056" cy="142724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5744D7-49F0-4410-8F3F-AFA7A606D8BB}"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98AE0-B4A1-44BA-A017-41C96E9C39B7}" type="slidenum">
              <a:rPr lang="en-US" smtClean="0"/>
              <a:t>‹#›</a:t>
            </a:fld>
            <a:endParaRPr lang="en-US"/>
          </a:p>
        </p:txBody>
      </p:sp>
    </p:spTree>
    <p:extLst>
      <p:ext uri="{BB962C8B-B14F-4D97-AF65-F5344CB8AC3E}">
        <p14:creationId xmlns:p14="http://schemas.microsoft.com/office/powerpoint/2010/main" val="451546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5744D7-49F0-4410-8F3F-AFA7A606D8BB}" type="datetimeFigureOut">
              <a:rPr lang="en-US" smtClean="0"/>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198AE0-B4A1-44BA-A017-41C96E9C39B7}" type="slidenum">
              <a:rPr lang="en-US" smtClean="0"/>
              <a:t>‹#›</a:t>
            </a:fld>
            <a:endParaRPr lang="en-US"/>
          </a:p>
        </p:txBody>
      </p:sp>
    </p:spTree>
    <p:extLst>
      <p:ext uri="{BB962C8B-B14F-4D97-AF65-F5344CB8AC3E}">
        <p14:creationId xmlns:p14="http://schemas.microsoft.com/office/powerpoint/2010/main" val="720167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5744D7-49F0-4410-8F3F-AFA7A606D8BB}" type="datetimeFigureOut">
              <a:rPr lang="en-US" smtClean="0"/>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198AE0-B4A1-44BA-A017-41C96E9C39B7}" type="slidenum">
              <a:rPr lang="en-US" smtClean="0"/>
              <a:t>‹#›</a:t>
            </a:fld>
            <a:endParaRPr lang="en-US"/>
          </a:p>
        </p:txBody>
      </p:sp>
    </p:spTree>
    <p:extLst>
      <p:ext uri="{BB962C8B-B14F-4D97-AF65-F5344CB8AC3E}">
        <p14:creationId xmlns:p14="http://schemas.microsoft.com/office/powerpoint/2010/main" val="3940738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744D7-49F0-4410-8F3F-AFA7A606D8BB}"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98AE0-B4A1-44BA-A017-41C96E9C39B7}" type="slidenum">
              <a:rPr lang="en-US" smtClean="0"/>
              <a:t>‹#›</a:t>
            </a:fld>
            <a:endParaRPr lang="en-US"/>
          </a:p>
        </p:txBody>
      </p:sp>
    </p:spTree>
    <p:extLst>
      <p:ext uri="{BB962C8B-B14F-4D97-AF65-F5344CB8AC3E}">
        <p14:creationId xmlns:p14="http://schemas.microsoft.com/office/powerpoint/2010/main" val="1050116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5744D7-49F0-4410-8F3F-AFA7A606D8BB}"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98AE0-B4A1-44BA-A017-41C96E9C39B7}" type="slidenum">
              <a:rPr lang="en-US" smtClean="0"/>
              <a:t>‹#›</a:t>
            </a:fld>
            <a:endParaRPr lang="en-US"/>
          </a:p>
        </p:txBody>
      </p:sp>
    </p:spTree>
    <p:extLst>
      <p:ext uri="{BB962C8B-B14F-4D97-AF65-F5344CB8AC3E}">
        <p14:creationId xmlns:p14="http://schemas.microsoft.com/office/powerpoint/2010/main" val="4255115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C5744D7-49F0-4410-8F3F-AFA7A606D8BB}" type="datetimeFigureOut">
              <a:rPr lang="en-US" smtClean="0"/>
              <a:t>3/9/2023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9198AE0-B4A1-44BA-A017-41C96E9C39B7}" type="slidenum">
              <a:rPr lang="en-US" smtClean="0"/>
              <a:t>‹#›</a:t>
            </a:fld>
            <a:endParaRPr lang="en-US"/>
          </a:p>
        </p:txBody>
      </p:sp>
    </p:spTree>
    <p:extLst>
      <p:ext uri="{BB962C8B-B14F-4D97-AF65-F5344CB8AC3E}">
        <p14:creationId xmlns:p14="http://schemas.microsoft.com/office/powerpoint/2010/main" val="3616987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4C5744D7-49F0-4410-8F3F-AFA7A606D8BB}" type="datetimeFigureOut">
              <a:rPr lang="en-US" smtClean="0"/>
              <a:t>3/9/2023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29198AE0-B4A1-44BA-A017-41C96E9C39B7}" type="slidenum">
              <a:rPr lang="en-US" smtClean="0"/>
              <a:t>‹#›</a:t>
            </a:fld>
            <a:endParaRPr lang="en-US"/>
          </a:p>
        </p:txBody>
      </p:sp>
    </p:spTree>
    <p:extLst>
      <p:ext uri="{BB962C8B-B14F-4D97-AF65-F5344CB8AC3E}">
        <p14:creationId xmlns:p14="http://schemas.microsoft.com/office/powerpoint/2010/main" val="1773900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4C5744D7-49F0-4410-8F3F-AFA7A606D8BB}" type="datetimeFigureOut">
              <a:rPr lang="en-US" smtClean="0"/>
              <a:t>3/9/2023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29198AE0-B4A1-44BA-A017-41C96E9C39B7}" type="slidenum">
              <a:rPr lang="en-US" smtClean="0"/>
              <a:t>‹#›</a:t>
            </a:fld>
            <a:endParaRPr lang="en-US"/>
          </a:p>
        </p:txBody>
      </p:sp>
    </p:spTree>
    <p:extLst>
      <p:ext uri="{BB962C8B-B14F-4D97-AF65-F5344CB8AC3E}">
        <p14:creationId xmlns:p14="http://schemas.microsoft.com/office/powerpoint/2010/main" val="102097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C5744D7-49F0-4410-8F3F-AFA7A606D8BB}"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198AE0-B4A1-44BA-A017-41C96E9C39B7}" type="slidenum">
              <a:rPr lang="en-US" smtClean="0"/>
              <a:t>‹#›</a:t>
            </a:fld>
            <a:endParaRPr lang="en-US"/>
          </a:p>
        </p:txBody>
      </p:sp>
    </p:spTree>
    <p:extLst>
      <p:ext uri="{BB962C8B-B14F-4D97-AF65-F5344CB8AC3E}">
        <p14:creationId xmlns:p14="http://schemas.microsoft.com/office/powerpoint/2010/main" val="251747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C5744D7-49F0-4410-8F3F-AFA7A606D8BB}" type="datetimeFigureOut">
              <a:rPr lang="en-US" smtClean="0"/>
              <a:t>3/9/2023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9198AE0-B4A1-44BA-A017-41C96E9C39B7}" type="slidenum">
              <a:rPr lang="en-US" smtClean="0"/>
              <a:t>‹#›</a:t>
            </a:fld>
            <a:endParaRPr lang="en-US"/>
          </a:p>
        </p:txBody>
      </p:sp>
    </p:spTree>
    <p:extLst>
      <p:ext uri="{BB962C8B-B14F-4D97-AF65-F5344CB8AC3E}">
        <p14:creationId xmlns:p14="http://schemas.microsoft.com/office/powerpoint/2010/main" val="3645547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C5744D7-49F0-4410-8F3F-AFA7A606D8BB}" type="datetimeFigureOut">
              <a:rPr lang="en-US" smtClean="0"/>
              <a:t>3/9/2023</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29198AE0-B4A1-44BA-A017-41C96E9C39B7}" type="slidenum">
              <a:rPr lang="en-US" smtClean="0"/>
              <a:t>‹#›</a:t>
            </a:fld>
            <a:endParaRPr lang="en-US"/>
          </a:p>
        </p:txBody>
      </p:sp>
    </p:spTree>
    <p:extLst>
      <p:ext uri="{BB962C8B-B14F-4D97-AF65-F5344CB8AC3E}">
        <p14:creationId xmlns:p14="http://schemas.microsoft.com/office/powerpoint/2010/main" val="1773184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4C5744D7-49F0-4410-8F3F-AFA7A606D8BB}" type="datetimeFigureOut">
              <a:rPr lang="en-US" smtClean="0"/>
              <a:t>3/9/2023</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29198AE0-B4A1-44BA-A017-41C96E9C39B7}" type="slidenum">
              <a:rPr lang="en-US" smtClean="0"/>
              <a:t>‹#›</a:t>
            </a:fld>
            <a:endParaRPr lang="en-US"/>
          </a:p>
        </p:txBody>
      </p:sp>
    </p:spTree>
    <p:extLst>
      <p:ext uri="{BB962C8B-B14F-4D97-AF65-F5344CB8AC3E}">
        <p14:creationId xmlns:p14="http://schemas.microsoft.com/office/powerpoint/2010/main" val="188923932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ps.gov/tps/standards/rehabilitation.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parks.ny.gov/shpo/tax-credit-program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parks.ny.gov/shpo/tax-credit-program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parks.ny.gov/shpo/tax-credit-program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cris.parks.ny.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052C2F-74C3-47B8-844F-9D31FE1EE9C2}"/>
              </a:ext>
            </a:extLst>
          </p:cNvPr>
          <p:cNvSpPr>
            <a:spLocks noGrp="1"/>
          </p:cNvSpPr>
          <p:nvPr>
            <p:ph type="ctrTitle"/>
          </p:nvPr>
        </p:nvSpPr>
        <p:spPr>
          <a:xfrm>
            <a:off x="1703295" y="1083732"/>
            <a:ext cx="5509628" cy="4690534"/>
          </a:xfrm>
        </p:spPr>
        <p:txBody>
          <a:bodyPr anchor="ctr">
            <a:normAutofit/>
          </a:bodyPr>
          <a:lstStyle/>
          <a:p>
            <a:pPr algn="r"/>
            <a:r>
              <a:rPr lang="en-US" sz="6100" dirty="0">
                <a:solidFill>
                  <a:schemeClr val="tx1"/>
                </a:solidFill>
              </a:rPr>
              <a:t>New York Historic Homeownership Rehabilitation Credit Workshop</a:t>
            </a:r>
          </a:p>
        </p:txBody>
      </p:sp>
      <p:sp>
        <p:nvSpPr>
          <p:cNvPr id="3" name="Subtitle 2">
            <a:extLst>
              <a:ext uri="{FF2B5EF4-FFF2-40B4-BE49-F238E27FC236}">
                <a16:creationId xmlns:a16="http://schemas.microsoft.com/office/drawing/2014/main" id="{E4DCFD53-2AE0-420D-99FD-6AF34CB383C9}"/>
              </a:ext>
            </a:extLst>
          </p:cNvPr>
          <p:cNvSpPr>
            <a:spLocks noGrp="1"/>
          </p:cNvSpPr>
          <p:nvPr>
            <p:ph type="subTitle" idx="1"/>
          </p:nvPr>
        </p:nvSpPr>
        <p:spPr>
          <a:xfrm>
            <a:off x="7856389" y="1083732"/>
            <a:ext cx="3507654" cy="4690534"/>
          </a:xfrm>
        </p:spPr>
        <p:txBody>
          <a:bodyPr anchor="ctr">
            <a:normAutofit/>
          </a:bodyPr>
          <a:lstStyle/>
          <a:p>
            <a:r>
              <a:rPr lang="en-US" sz="2800" dirty="0">
                <a:solidFill>
                  <a:schemeClr val="tx1"/>
                </a:solidFill>
              </a:rPr>
              <a:t>Presented By:</a:t>
            </a:r>
          </a:p>
          <a:p>
            <a:r>
              <a:rPr lang="en-US" sz="2800" dirty="0">
                <a:solidFill>
                  <a:schemeClr val="tx1"/>
                </a:solidFill>
              </a:rPr>
              <a:t>Parkside Community Association</a:t>
            </a:r>
          </a:p>
          <a:p>
            <a:r>
              <a:rPr lang="en-US" sz="2800" dirty="0">
                <a:solidFill>
                  <a:schemeClr val="tx1"/>
                </a:solidFill>
              </a:rPr>
              <a:t>March 11, 2023</a:t>
            </a:r>
          </a:p>
        </p:txBody>
      </p:sp>
      <p:sp>
        <p:nvSpPr>
          <p:cNvPr id="21" name="Rectangle 20">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321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72EA3-58A1-4DFD-8F3F-611BE6DF8997}"/>
              </a:ext>
            </a:extLst>
          </p:cNvPr>
          <p:cNvSpPr>
            <a:spLocks noGrp="1"/>
          </p:cNvSpPr>
          <p:nvPr>
            <p:ph type="title"/>
          </p:nvPr>
        </p:nvSpPr>
        <p:spPr>
          <a:xfrm>
            <a:off x="199754" y="1123837"/>
            <a:ext cx="3043174" cy="4601183"/>
          </a:xfrm>
        </p:spPr>
        <p:txBody>
          <a:bodyPr>
            <a:normAutofit/>
          </a:bodyPr>
          <a:lstStyle/>
          <a:p>
            <a:pPr algn="ctr"/>
            <a:r>
              <a:rPr lang="en-US" sz="4000" dirty="0"/>
              <a:t>Qualified Rehabilitation Expenses FAQs</a:t>
            </a:r>
          </a:p>
        </p:txBody>
      </p:sp>
      <p:sp>
        <p:nvSpPr>
          <p:cNvPr id="3" name="Content Placeholder 2">
            <a:extLst>
              <a:ext uri="{FF2B5EF4-FFF2-40B4-BE49-F238E27FC236}">
                <a16:creationId xmlns:a16="http://schemas.microsoft.com/office/drawing/2014/main" id="{90D4BC69-4AD6-45B5-A6F2-FBF16C2120CC}"/>
              </a:ext>
            </a:extLst>
          </p:cNvPr>
          <p:cNvSpPr>
            <a:spLocks noGrp="1"/>
          </p:cNvSpPr>
          <p:nvPr>
            <p:ph idx="1"/>
          </p:nvPr>
        </p:nvSpPr>
        <p:spPr>
          <a:xfrm>
            <a:off x="3816105" y="707756"/>
            <a:ext cx="7996667" cy="5442488"/>
          </a:xfrm>
        </p:spPr>
        <p:txBody>
          <a:bodyPr>
            <a:noAutofit/>
          </a:bodyPr>
          <a:lstStyle/>
          <a:p>
            <a:pPr marL="0" indent="0">
              <a:buNone/>
            </a:pPr>
            <a:r>
              <a:rPr lang="en-US" sz="2400" dirty="0">
                <a:solidFill>
                  <a:schemeClr val="tx1"/>
                </a:solidFill>
              </a:rPr>
              <a:t>OPRHP provides some additional FAQs on qualified expenses:</a:t>
            </a:r>
          </a:p>
          <a:p>
            <a:pPr marL="0" indent="0">
              <a:buNone/>
            </a:pPr>
            <a:endParaRPr lang="en-US" sz="2400" dirty="0">
              <a:solidFill>
                <a:schemeClr val="tx1"/>
              </a:solidFill>
            </a:endParaRPr>
          </a:p>
          <a:p>
            <a:pPr lvl="1"/>
            <a:r>
              <a:rPr lang="en-US" sz="2400" u="sng" dirty="0">
                <a:solidFill>
                  <a:schemeClr val="tx1"/>
                </a:solidFill>
              </a:rPr>
              <a:t>Replacement Windows</a:t>
            </a:r>
            <a:r>
              <a:rPr lang="en-US" sz="2400" dirty="0">
                <a:solidFill>
                  <a:schemeClr val="tx1"/>
                </a:solidFill>
              </a:rPr>
              <a:t> are only qualified if the home’s existing windows are not historic or cannot be repaired due to severe deterioration.  Vinyl or vinyl clad windows are never qualified expenses.</a:t>
            </a:r>
          </a:p>
          <a:p>
            <a:pPr lvl="1"/>
            <a:r>
              <a:rPr lang="en-US" sz="2400" u="sng" dirty="0">
                <a:solidFill>
                  <a:schemeClr val="tx1"/>
                </a:solidFill>
              </a:rPr>
              <a:t>Vinyl Siding</a:t>
            </a:r>
            <a:r>
              <a:rPr lang="en-US" sz="2400" dirty="0">
                <a:solidFill>
                  <a:schemeClr val="tx1"/>
                </a:solidFill>
              </a:rPr>
              <a:t> is also not a qualified expense.  If the historic material cannot be repaired, in-kind replacement must be used.</a:t>
            </a:r>
          </a:p>
          <a:p>
            <a:pPr marL="457200" lvl="1" indent="0">
              <a:buNone/>
            </a:pPr>
            <a:endParaRPr lang="en-US" sz="2400" u="sng" dirty="0">
              <a:solidFill>
                <a:schemeClr val="tx1"/>
              </a:solidFill>
            </a:endParaRPr>
          </a:p>
          <a:p>
            <a:pPr marL="0" indent="0">
              <a:buNone/>
            </a:pPr>
            <a:r>
              <a:rPr lang="en-US" sz="2400" dirty="0">
                <a:solidFill>
                  <a:schemeClr val="tx1"/>
                </a:solidFill>
              </a:rPr>
              <a:t>Additionally, to be qualified, all project work must conform to the Secretary of the Interior Standards for Rehabilitation, which can be found at </a:t>
            </a:r>
            <a:r>
              <a:rPr lang="en-US" sz="2400" dirty="0">
                <a:solidFill>
                  <a:srgbClr val="0070C0"/>
                </a:solidFill>
                <a:hlinkClick r:id="rId2">
                  <a:extLst>
                    <a:ext uri="{A12FA001-AC4F-418D-AE19-62706E023703}">
                      <ahyp:hlinkClr xmlns:ahyp="http://schemas.microsoft.com/office/drawing/2018/hyperlinkcolor" val="tx"/>
                    </a:ext>
                  </a:extLst>
                </a:hlinkClick>
              </a:rPr>
              <a:t>https://www.nps.gov/tps/standards/rehabilitation.htm</a:t>
            </a:r>
            <a:r>
              <a:rPr lang="en-US" sz="2400" dirty="0">
                <a:solidFill>
                  <a:schemeClr val="tx1"/>
                </a:solidFill>
              </a:rPr>
              <a:t>.</a:t>
            </a:r>
          </a:p>
        </p:txBody>
      </p:sp>
    </p:spTree>
    <p:extLst>
      <p:ext uri="{BB962C8B-B14F-4D97-AF65-F5344CB8AC3E}">
        <p14:creationId xmlns:p14="http://schemas.microsoft.com/office/powerpoint/2010/main" val="1433134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CDD12-5E3C-4FEC-BE56-A7A548648532}"/>
              </a:ext>
            </a:extLst>
          </p:cNvPr>
          <p:cNvSpPr>
            <a:spLocks noGrp="1"/>
          </p:cNvSpPr>
          <p:nvPr>
            <p:ph type="title"/>
          </p:nvPr>
        </p:nvSpPr>
        <p:spPr>
          <a:xfrm>
            <a:off x="3867912" y="2785730"/>
            <a:ext cx="7315200" cy="1767982"/>
          </a:xfrm>
        </p:spPr>
        <p:txBody>
          <a:bodyPr/>
          <a:lstStyle/>
          <a:p>
            <a:r>
              <a:rPr lang="en-US" dirty="0">
                <a:solidFill>
                  <a:schemeClr val="tx1"/>
                </a:solidFill>
              </a:rPr>
              <a:t>Determining the Scope of the Project</a:t>
            </a:r>
            <a:endParaRPr lang="en-US" dirty="0"/>
          </a:p>
        </p:txBody>
      </p:sp>
    </p:spTree>
    <p:extLst>
      <p:ext uri="{BB962C8B-B14F-4D97-AF65-F5344CB8AC3E}">
        <p14:creationId xmlns:p14="http://schemas.microsoft.com/office/powerpoint/2010/main" val="3699791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3A002-5374-4BC0-B0EF-2D81CD989B03}"/>
              </a:ext>
            </a:extLst>
          </p:cNvPr>
          <p:cNvSpPr>
            <a:spLocks noGrp="1"/>
          </p:cNvSpPr>
          <p:nvPr>
            <p:ph type="title"/>
          </p:nvPr>
        </p:nvSpPr>
        <p:spPr/>
        <p:txBody>
          <a:bodyPr>
            <a:normAutofit/>
          </a:bodyPr>
          <a:lstStyle/>
          <a:p>
            <a:pPr algn="ctr"/>
            <a:r>
              <a:rPr lang="en-US" sz="4000" dirty="0"/>
              <a:t>What is a Project?</a:t>
            </a:r>
          </a:p>
        </p:txBody>
      </p:sp>
      <p:sp>
        <p:nvSpPr>
          <p:cNvPr id="3" name="Content Placeholder 2">
            <a:extLst>
              <a:ext uri="{FF2B5EF4-FFF2-40B4-BE49-F238E27FC236}">
                <a16:creationId xmlns:a16="http://schemas.microsoft.com/office/drawing/2014/main" id="{C21F8F3C-7DD4-4BB5-AB31-B14BCAC105FD}"/>
              </a:ext>
            </a:extLst>
          </p:cNvPr>
          <p:cNvSpPr>
            <a:spLocks noGrp="1"/>
          </p:cNvSpPr>
          <p:nvPr>
            <p:ph idx="1"/>
          </p:nvPr>
        </p:nvSpPr>
        <p:spPr>
          <a:xfrm>
            <a:off x="3816103" y="864108"/>
            <a:ext cx="7975402" cy="5120640"/>
          </a:xfrm>
        </p:spPr>
        <p:txBody>
          <a:bodyPr>
            <a:noAutofit/>
          </a:bodyPr>
          <a:lstStyle/>
          <a:p>
            <a:pPr marL="0" indent="0" algn="just">
              <a:lnSpc>
                <a:spcPct val="100000"/>
              </a:lnSpc>
              <a:spcBef>
                <a:spcPts val="0"/>
              </a:spcBef>
              <a:buNone/>
            </a:pPr>
            <a:r>
              <a:rPr lang="en-US" sz="2400" dirty="0">
                <a:solidFill>
                  <a:schemeClr val="tx1"/>
                </a:solidFill>
              </a:rPr>
              <a:t>A </a:t>
            </a:r>
            <a:r>
              <a:rPr lang="en-US" sz="2400" u="sng" dirty="0">
                <a:solidFill>
                  <a:schemeClr val="tx1"/>
                </a:solidFill>
              </a:rPr>
              <a:t>project</a:t>
            </a:r>
            <a:r>
              <a:rPr lang="en-US" sz="2400" dirty="0">
                <a:solidFill>
                  <a:schemeClr val="tx1"/>
                </a:solidFill>
              </a:rPr>
              <a:t> is any work or combination of work that meets the definition of eligibility: (1) occurring at an eligible property; (2) total spend exceeds $5,000; (2) at least 5% of project spend must be on exterior work; (4) approved by OPRHP before work begins; and (5) includes only Qualified Rehabilitation Expenses.</a:t>
            </a:r>
          </a:p>
          <a:p>
            <a:pPr marL="0" indent="0" algn="just">
              <a:lnSpc>
                <a:spcPct val="100000"/>
              </a:lnSpc>
              <a:spcBef>
                <a:spcPts val="0"/>
              </a:spcBef>
              <a:buNone/>
            </a:pPr>
            <a:endParaRPr lang="en-US" sz="2400" dirty="0">
              <a:solidFill>
                <a:schemeClr val="tx1"/>
              </a:solidFill>
            </a:endParaRPr>
          </a:p>
          <a:p>
            <a:pPr marL="0" indent="0" algn="just">
              <a:lnSpc>
                <a:spcPct val="100000"/>
              </a:lnSpc>
              <a:spcBef>
                <a:spcPts val="0"/>
              </a:spcBef>
              <a:buNone/>
            </a:pPr>
            <a:r>
              <a:rPr lang="en-US" sz="2400" dirty="0">
                <a:solidFill>
                  <a:schemeClr val="tx1"/>
                </a:solidFill>
              </a:rPr>
              <a:t>There is no fixed timetable for a project, and a project can be completed in only a few weeks or over several years.  The Tax Credit will be applied for the tax year in which the project is completed. </a:t>
            </a:r>
          </a:p>
          <a:p>
            <a:pPr marL="0" indent="0">
              <a:lnSpc>
                <a:spcPct val="100000"/>
              </a:lnSpc>
              <a:spcBef>
                <a:spcPts val="0"/>
              </a:spcBef>
              <a:buNone/>
            </a:pPr>
            <a:endParaRPr lang="en-US" sz="2400" dirty="0">
              <a:solidFill>
                <a:schemeClr val="tx1"/>
              </a:solidFill>
            </a:endParaRPr>
          </a:p>
          <a:p>
            <a:pPr marL="0" indent="0">
              <a:lnSpc>
                <a:spcPct val="100000"/>
              </a:lnSpc>
              <a:spcBef>
                <a:spcPts val="0"/>
              </a:spcBef>
              <a:buNone/>
            </a:pPr>
            <a:r>
              <a:rPr lang="en-US" sz="2400" dirty="0">
                <a:solidFill>
                  <a:schemeClr val="tx1"/>
                </a:solidFill>
              </a:rPr>
              <a:t>A project can consist of a combination of many different types of qualified expenses performed by many different contractors.  </a:t>
            </a:r>
          </a:p>
        </p:txBody>
      </p:sp>
    </p:spTree>
    <p:extLst>
      <p:ext uri="{BB962C8B-B14F-4D97-AF65-F5344CB8AC3E}">
        <p14:creationId xmlns:p14="http://schemas.microsoft.com/office/powerpoint/2010/main" val="3475936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6EF47-AD64-42A1-8162-249FAD40D5EB}"/>
              </a:ext>
            </a:extLst>
          </p:cNvPr>
          <p:cNvSpPr>
            <a:spLocks noGrp="1"/>
          </p:cNvSpPr>
          <p:nvPr>
            <p:ph type="title"/>
          </p:nvPr>
        </p:nvSpPr>
        <p:spPr/>
        <p:txBody>
          <a:bodyPr>
            <a:normAutofit/>
          </a:bodyPr>
          <a:lstStyle/>
          <a:p>
            <a:pPr algn="ctr"/>
            <a:r>
              <a:rPr lang="en-US" sz="4000" dirty="0"/>
              <a:t>Project Scoping Tips</a:t>
            </a:r>
          </a:p>
        </p:txBody>
      </p:sp>
      <p:sp>
        <p:nvSpPr>
          <p:cNvPr id="3" name="Content Placeholder 2">
            <a:extLst>
              <a:ext uri="{FF2B5EF4-FFF2-40B4-BE49-F238E27FC236}">
                <a16:creationId xmlns:a16="http://schemas.microsoft.com/office/drawing/2014/main" id="{979E6902-7F1E-44FF-991D-6FE0801A8F52}"/>
              </a:ext>
            </a:extLst>
          </p:cNvPr>
          <p:cNvSpPr>
            <a:spLocks noGrp="1"/>
          </p:cNvSpPr>
          <p:nvPr>
            <p:ph idx="1"/>
          </p:nvPr>
        </p:nvSpPr>
        <p:spPr>
          <a:xfrm>
            <a:off x="3785191" y="864108"/>
            <a:ext cx="8153889" cy="5120640"/>
          </a:xfrm>
        </p:spPr>
        <p:txBody>
          <a:bodyPr>
            <a:noAutofit/>
          </a:bodyPr>
          <a:lstStyle/>
          <a:p>
            <a:pPr marL="514350" indent="-514350" algn="just">
              <a:spcBef>
                <a:spcPts val="0"/>
              </a:spcBef>
              <a:buFont typeface="+mj-lt"/>
              <a:buAutoNum type="arabicPeriod"/>
            </a:pPr>
            <a:r>
              <a:rPr lang="en-US" sz="1800" u="sng" dirty="0">
                <a:solidFill>
                  <a:schemeClr val="tx1"/>
                </a:solidFill>
              </a:rPr>
              <a:t>Over Scope</a:t>
            </a:r>
            <a:r>
              <a:rPr lang="en-US" sz="1800" dirty="0">
                <a:solidFill>
                  <a:schemeClr val="tx1"/>
                </a:solidFill>
              </a:rPr>
              <a:t> = Include work in the initial project scope that might not get completed.  The Tax Credit program does not require that all proposed work be completed so long as the completed work, alone, satisfies the eligibility requirements.  It’s easier to include work that might not be completed than to amend a proposed project to add work.</a:t>
            </a:r>
          </a:p>
          <a:p>
            <a:pPr marL="0" indent="0" algn="just">
              <a:spcBef>
                <a:spcPts val="0"/>
              </a:spcBef>
              <a:buNone/>
            </a:pPr>
            <a:endParaRPr lang="en-US" sz="1800" u="sng" dirty="0">
              <a:solidFill>
                <a:schemeClr val="tx1"/>
              </a:solidFill>
            </a:endParaRPr>
          </a:p>
          <a:p>
            <a:pPr marL="514350" indent="-514350" algn="just">
              <a:spcBef>
                <a:spcPts val="0"/>
              </a:spcBef>
              <a:buFont typeface="+mj-lt"/>
              <a:buAutoNum type="arabicPeriod" startAt="2"/>
            </a:pPr>
            <a:r>
              <a:rPr lang="en-US" sz="1800" u="sng" dirty="0">
                <a:solidFill>
                  <a:schemeClr val="tx1"/>
                </a:solidFill>
              </a:rPr>
              <a:t>Combine Small Exterior Work with Pricey Interior Renovations</a:t>
            </a:r>
            <a:r>
              <a:rPr lang="en-US" sz="1800" dirty="0">
                <a:solidFill>
                  <a:schemeClr val="tx1"/>
                </a:solidFill>
              </a:rPr>
              <a:t> = With expensive interior renovations like kitchens and bathrooms, consider also performing minor exterior work to qualify for the Tax Credit.  For example, with a $30k kitchen renovation, spending an additional $1,600 on exterior work would make the entire $31,600 project eligible for the 20% ($6,320) Tax Credit.</a:t>
            </a:r>
          </a:p>
          <a:p>
            <a:pPr marL="0" indent="0" algn="just">
              <a:spcBef>
                <a:spcPts val="0"/>
              </a:spcBef>
              <a:buNone/>
            </a:pPr>
            <a:endParaRPr lang="en-US" sz="1800" dirty="0">
              <a:solidFill>
                <a:schemeClr val="tx1"/>
              </a:solidFill>
            </a:endParaRPr>
          </a:p>
          <a:p>
            <a:pPr marL="514350" indent="-514350" algn="just">
              <a:spcBef>
                <a:spcPts val="0"/>
              </a:spcBef>
              <a:buFont typeface="+mj-lt"/>
              <a:buAutoNum type="arabicPeriod" startAt="3"/>
            </a:pPr>
            <a:r>
              <a:rPr lang="en-US" sz="1800" u="sng" dirty="0">
                <a:solidFill>
                  <a:schemeClr val="tx1"/>
                </a:solidFill>
              </a:rPr>
              <a:t>Think about Timing</a:t>
            </a:r>
            <a:r>
              <a:rPr lang="en-US" sz="1800" dirty="0">
                <a:solidFill>
                  <a:schemeClr val="tx1"/>
                </a:solidFill>
              </a:rPr>
              <a:t> = The Tax Credit is issued for the tax  year in which the project is completed and issued based on the taxpayer’s personal tax return filing.  So, if the goal is to claim a credit annually, think about what work can be completed by December 1 of the current year.  Submission to OPRHP for approval by December 1 will ensure approval within the current tax year.  </a:t>
            </a:r>
            <a:endParaRPr lang="en-US" sz="1800" u="sng" dirty="0">
              <a:solidFill>
                <a:schemeClr val="tx1"/>
              </a:solidFill>
            </a:endParaRPr>
          </a:p>
          <a:p>
            <a:pPr marL="0" indent="0">
              <a:spcBef>
                <a:spcPts val="0"/>
              </a:spcBef>
              <a:buNone/>
            </a:pPr>
            <a:endParaRPr lang="en-US" sz="1800" dirty="0">
              <a:solidFill>
                <a:schemeClr val="tx1"/>
              </a:solidFill>
            </a:endParaRPr>
          </a:p>
          <a:p>
            <a:pPr marL="0" indent="0">
              <a:spcBef>
                <a:spcPts val="0"/>
              </a:spcBef>
              <a:buNone/>
            </a:pPr>
            <a:endParaRPr lang="en-US" sz="1800" u="sng" dirty="0">
              <a:solidFill>
                <a:schemeClr val="tx1"/>
              </a:solidFill>
            </a:endParaRPr>
          </a:p>
          <a:p>
            <a:pPr marL="0" indent="0">
              <a:spcBef>
                <a:spcPts val="0"/>
              </a:spcBef>
              <a:buNone/>
            </a:pPr>
            <a:endParaRPr lang="en-US" sz="1800" u="sng" dirty="0">
              <a:solidFill>
                <a:schemeClr val="tx1"/>
              </a:solidFill>
            </a:endParaRPr>
          </a:p>
          <a:p>
            <a:pPr marL="0" indent="0">
              <a:spcBef>
                <a:spcPts val="0"/>
              </a:spcBef>
              <a:buNone/>
            </a:pPr>
            <a:r>
              <a:rPr lang="en-US" sz="1800" dirty="0">
                <a:solidFill>
                  <a:schemeClr val="tx1"/>
                </a:solidFill>
              </a:rPr>
              <a:t>Once the scope of the project is determined, it’s time to move on to Parts 1 &amp; 2 of the official application.</a:t>
            </a:r>
          </a:p>
        </p:txBody>
      </p:sp>
    </p:spTree>
    <p:extLst>
      <p:ext uri="{BB962C8B-B14F-4D97-AF65-F5344CB8AC3E}">
        <p14:creationId xmlns:p14="http://schemas.microsoft.com/office/powerpoint/2010/main" val="793842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CDD12-5E3C-4FEC-BE56-A7A548648532}"/>
              </a:ext>
            </a:extLst>
          </p:cNvPr>
          <p:cNvSpPr>
            <a:spLocks noGrp="1"/>
          </p:cNvSpPr>
          <p:nvPr>
            <p:ph type="title"/>
          </p:nvPr>
        </p:nvSpPr>
        <p:spPr/>
        <p:txBody>
          <a:bodyPr/>
          <a:lstStyle/>
          <a:p>
            <a:r>
              <a:rPr lang="en-US" dirty="0">
                <a:solidFill>
                  <a:schemeClr val="tx1"/>
                </a:solidFill>
              </a:rPr>
              <a:t>Application Part 1 &amp;2</a:t>
            </a:r>
            <a:br>
              <a:rPr lang="en-US" dirty="0"/>
            </a:br>
            <a:endParaRPr lang="en-US" dirty="0"/>
          </a:p>
        </p:txBody>
      </p:sp>
    </p:spTree>
    <p:extLst>
      <p:ext uri="{BB962C8B-B14F-4D97-AF65-F5344CB8AC3E}">
        <p14:creationId xmlns:p14="http://schemas.microsoft.com/office/powerpoint/2010/main" val="1665441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B240C-F3CE-4255-ADF6-3D512DC25E84}"/>
              </a:ext>
            </a:extLst>
          </p:cNvPr>
          <p:cNvSpPr>
            <a:spLocks noGrp="1"/>
          </p:cNvSpPr>
          <p:nvPr>
            <p:ph type="title"/>
          </p:nvPr>
        </p:nvSpPr>
        <p:spPr/>
        <p:txBody>
          <a:bodyPr>
            <a:normAutofit/>
          </a:bodyPr>
          <a:lstStyle/>
          <a:p>
            <a:pPr algn="ctr"/>
            <a:r>
              <a:rPr lang="en-US" sz="4000" dirty="0"/>
              <a:t>What is Part 1 &amp; 2?</a:t>
            </a:r>
          </a:p>
        </p:txBody>
      </p:sp>
      <p:sp>
        <p:nvSpPr>
          <p:cNvPr id="3" name="Content Placeholder 2">
            <a:extLst>
              <a:ext uri="{FF2B5EF4-FFF2-40B4-BE49-F238E27FC236}">
                <a16:creationId xmlns:a16="http://schemas.microsoft.com/office/drawing/2014/main" id="{453F1C4E-D774-4EE9-8DD6-353473665D66}"/>
              </a:ext>
            </a:extLst>
          </p:cNvPr>
          <p:cNvSpPr>
            <a:spLocks noGrp="1"/>
          </p:cNvSpPr>
          <p:nvPr>
            <p:ph idx="1"/>
          </p:nvPr>
        </p:nvSpPr>
        <p:spPr>
          <a:xfrm>
            <a:off x="3869268" y="864107"/>
            <a:ext cx="7986034" cy="5217715"/>
          </a:xfrm>
        </p:spPr>
        <p:txBody>
          <a:bodyPr>
            <a:noAutofit/>
          </a:bodyPr>
          <a:lstStyle/>
          <a:p>
            <a:r>
              <a:rPr lang="en-US" sz="2800" dirty="0">
                <a:solidFill>
                  <a:schemeClr val="tx1"/>
                </a:solidFill>
              </a:rPr>
              <a:t>Calling it “Part 1 &amp; 2” suggests that it is multiple forms: it is not.  Part 1 &amp; 2 is a single form that establishes project eligibility and the scope of the proposed project.  </a:t>
            </a:r>
          </a:p>
          <a:p>
            <a:r>
              <a:rPr lang="en-US" sz="2800" dirty="0">
                <a:solidFill>
                  <a:schemeClr val="tx1"/>
                </a:solidFill>
              </a:rPr>
              <a:t>In Part 1 &amp; 2, the applicant also provides descriptions and photographs of all areas of the home to be renovated or restored.</a:t>
            </a:r>
          </a:p>
          <a:p>
            <a:r>
              <a:rPr lang="en-US" sz="2800" dirty="0">
                <a:solidFill>
                  <a:schemeClr val="tx1"/>
                </a:solidFill>
              </a:rPr>
              <a:t>This Workshop will go through each section of the form. </a:t>
            </a:r>
          </a:p>
          <a:p>
            <a:r>
              <a:rPr lang="en-US" sz="2800" dirty="0">
                <a:solidFill>
                  <a:schemeClr val="tx1"/>
                </a:solidFill>
              </a:rPr>
              <a:t>All forms can be found at </a:t>
            </a:r>
            <a:r>
              <a:rPr lang="en-US" sz="2800" dirty="0">
                <a:solidFill>
                  <a:srgbClr val="0070C0"/>
                </a:solidFill>
                <a:hlinkClick r:id="rId2">
                  <a:extLst>
                    <a:ext uri="{A12FA001-AC4F-418D-AE19-62706E023703}">
                      <ahyp:hlinkClr xmlns:ahyp="http://schemas.microsoft.com/office/drawing/2018/hyperlinkcolor" val="tx"/>
                    </a:ext>
                  </a:extLst>
                </a:hlinkClick>
              </a:rPr>
              <a:t>https://parks.ny.gov/shpo/tax-credit-programs/</a:t>
            </a:r>
            <a:r>
              <a:rPr lang="en-US" sz="2800" dirty="0">
                <a:solidFill>
                  <a:schemeClr val="bg2"/>
                </a:solidFill>
              </a:rPr>
              <a:t>.</a:t>
            </a:r>
          </a:p>
        </p:txBody>
      </p:sp>
    </p:spTree>
    <p:extLst>
      <p:ext uri="{BB962C8B-B14F-4D97-AF65-F5344CB8AC3E}">
        <p14:creationId xmlns:p14="http://schemas.microsoft.com/office/powerpoint/2010/main" val="642188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8DFE0-AF81-4907-821F-22331AC92D2B}"/>
              </a:ext>
            </a:extLst>
          </p:cNvPr>
          <p:cNvSpPr>
            <a:spLocks noGrp="1"/>
          </p:cNvSpPr>
          <p:nvPr>
            <p:ph type="title"/>
          </p:nvPr>
        </p:nvSpPr>
        <p:spPr/>
        <p:txBody>
          <a:bodyPr>
            <a:normAutofit/>
          </a:bodyPr>
          <a:lstStyle/>
          <a:p>
            <a:pPr algn="ctr"/>
            <a:r>
              <a:rPr lang="en-US" sz="4000" dirty="0"/>
              <a:t>Sections 1-3</a:t>
            </a:r>
          </a:p>
        </p:txBody>
      </p:sp>
      <p:sp>
        <p:nvSpPr>
          <p:cNvPr id="3" name="Content Placeholder 2">
            <a:extLst>
              <a:ext uri="{FF2B5EF4-FFF2-40B4-BE49-F238E27FC236}">
                <a16:creationId xmlns:a16="http://schemas.microsoft.com/office/drawing/2014/main" id="{60CACF28-916F-4DA6-BCCA-7A6658F7C35B}"/>
              </a:ext>
            </a:extLst>
          </p:cNvPr>
          <p:cNvSpPr>
            <a:spLocks noGrp="1"/>
          </p:cNvSpPr>
          <p:nvPr>
            <p:ph idx="1"/>
          </p:nvPr>
        </p:nvSpPr>
        <p:spPr>
          <a:xfrm>
            <a:off x="3868540" y="978304"/>
            <a:ext cx="7884042" cy="1105677"/>
          </a:xfrm>
        </p:spPr>
        <p:txBody>
          <a:bodyPr>
            <a:noAutofit/>
          </a:bodyPr>
          <a:lstStyle/>
          <a:p>
            <a:pPr marL="0" indent="0">
              <a:buNone/>
            </a:pPr>
            <a:r>
              <a:rPr lang="en-US" sz="2400" dirty="0">
                <a:solidFill>
                  <a:schemeClr val="bg2"/>
                </a:solidFill>
              </a:rPr>
              <a:t>Sections 1-3 ask for basic homeowner contact information. Married couples may want to consult with a tax professional on the potential benefits of ‘married filing separately’ relative to the Tax Credit.  </a:t>
            </a:r>
          </a:p>
        </p:txBody>
      </p:sp>
      <p:pic>
        <p:nvPicPr>
          <p:cNvPr id="7" name="Picture 6">
            <a:extLst>
              <a:ext uri="{FF2B5EF4-FFF2-40B4-BE49-F238E27FC236}">
                <a16:creationId xmlns:a16="http://schemas.microsoft.com/office/drawing/2014/main" id="{4DF38071-1CBE-4337-A5D7-33FA605FA564}"/>
              </a:ext>
            </a:extLst>
          </p:cNvPr>
          <p:cNvPicPr>
            <a:picLocks noChangeAspect="1"/>
          </p:cNvPicPr>
          <p:nvPr/>
        </p:nvPicPr>
        <p:blipFill>
          <a:blip r:embed="rId2"/>
          <a:stretch>
            <a:fillRect/>
          </a:stretch>
        </p:blipFill>
        <p:spPr>
          <a:xfrm>
            <a:off x="3868540" y="2466957"/>
            <a:ext cx="7687219" cy="3625388"/>
          </a:xfrm>
          <a:prstGeom prst="rect">
            <a:avLst/>
          </a:prstGeom>
          <a:ln>
            <a:solidFill>
              <a:schemeClr val="bg2"/>
            </a:solidFill>
          </a:ln>
        </p:spPr>
      </p:pic>
    </p:spTree>
    <p:extLst>
      <p:ext uri="{BB962C8B-B14F-4D97-AF65-F5344CB8AC3E}">
        <p14:creationId xmlns:p14="http://schemas.microsoft.com/office/powerpoint/2010/main" val="1712581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62F66-93BF-4128-94A2-FBAAD2BBF1E0}"/>
              </a:ext>
            </a:extLst>
          </p:cNvPr>
          <p:cNvSpPr>
            <a:spLocks noGrp="1"/>
          </p:cNvSpPr>
          <p:nvPr>
            <p:ph type="title"/>
          </p:nvPr>
        </p:nvSpPr>
        <p:spPr/>
        <p:txBody>
          <a:bodyPr>
            <a:normAutofit/>
          </a:bodyPr>
          <a:lstStyle/>
          <a:p>
            <a:pPr algn="ctr"/>
            <a:r>
              <a:rPr lang="en-US" sz="4000" dirty="0"/>
              <a:t>Section 4</a:t>
            </a:r>
          </a:p>
        </p:txBody>
      </p:sp>
      <p:sp>
        <p:nvSpPr>
          <p:cNvPr id="3" name="Content Placeholder 2">
            <a:extLst>
              <a:ext uri="{FF2B5EF4-FFF2-40B4-BE49-F238E27FC236}">
                <a16:creationId xmlns:a16="http://schemas.microsoft.com/office/drawing/2014/main" id="{0A31B1CB-C3CC-4EED-B323-E41E84C23B34}"/>
              </a:ext>
            </a:extLst>
          </p:cNvPr>
          <p:cNvSpPr>
            <a:spLocks noGrp="1"/>
          </p:cNvSpPr>
          <p:nvPr>
            <p:ph idx="1"/>
          </p:nvPr>
        </p:nvSpPr>
        <p:spPr>
          <a:xfrm>
            <a:off x="3766914" y="862910"/>
            <a:ext cx="6493505" cy="494568"/>
          </a:xfrm>
        </p:spPr>
        <p:txBody>
          <a:bodyPr>
            <a:noAutofit/>
          </a:bodyPr>
          <a:lstStyle/>
          <a:p>
            <a:pPr marL="0" indent="0">
              <a:buNone/>
            </a:pPr>
            <a:r>
              <a:rPr lang="en-US" sz="2800" dirty="0">
                <a:solidFill>
                  <a:schemeClr val="bg2"/>
                </a:solidFill>
              </a:rPr>
              <a:t>Section 4 should be filled out like this:</a:t>
            </a:r>
          </a:p>
        </p:txBody>
      </p:sp>
      <p:pic>
        <p:nvPicPr>
          <p:cNvPr id="5" name="Picture 4">
            <a:extLst>
              <a:ext uri="{FF2B5EF4-FFF2-40B4-BE49-F238E27FC236}">
                <a16:creationId xmlns:a16="http://schemas.microsoft.com/office/drawing/2014/main" id="{60B74808-2C72-4B07-BAA6-29CF426C2DFD}"/>
              </a:ext>
            </a:extLst>
          </p:cNvPr>
          <p:cNvPicPr>
            <a:picLocks noChangeAspect="1"/>
          </p:cNvPicPr>
          <p:nvPr/>
        </p:nvPicPr>
        <p:blipFill>
          <a:blip r:embed="rId2"/>
          <a:stretch>
            <a:fillRect/>
          </a:stretch>
        </p:blipFill>
        <p:spPr>
          <a:xfrm>
            <a:off x="3590931" y="1496098"/>
            <a:ext cx="8232721" cy="4601183"/>
          </a:xfrm>
          <a:prstGeom prst="rect">
            <a:avLst/>
          </a:prstGeom>
          <a:ln>
            <a:solidFill>
              <a:schemeClr val="tx1"/>
            </a:solidFill>
          </a:ln>
        </p:spPr>
      </p:pic>
      <p:sp>
        <p:nvSpPr>
          <p:cNvPr id="4" name="TextBox 3">
            <a:extLst>
              <a:ext uri="{FF2B5EF4-FFF2-40B4-BE49-F238E27FC236}">
                <a16:creationId xmlns:a16="http://schemas.microsoft.com/office/drawing/2014/main" id="{9363A717-2E2C-55E5-CD24-FEA06FE4CB26}"/>
              </a:ext>
            </a:extLst>
          </p:cNvPr>
          <p:cNvSpPr txBox="1"/>
          <p:nvPr/>
        </p:nvSpPr>
        <p:spPr>
          <a:xfrm>
            <a:off x="6366244" y="2077532"/>
            <a:ext cx="2597002" cy="307777"/>
          </a:xfrm>
          <a:prstGeom prst="rect">
            <a:avLst/>
          </a:prstGeom>
          <a:solidFill>
            <a:schemeClr val="accent4">
              <a:lumMod val="60000"/>
              <a:lumOff val="40000"/>
            </a:schemeClr>
          </a:solidFill>
        </p:spPr>
        <p:txBody>
          <a:bodyPr wrap="square" rtlCol="0">
            <a:spAutoFit/>
          </a:bodyPr>
          <a:lstStyle/>
          <a:p>
            <a:r>
              <a:rPr lang="en-US" sz="1400" b="1" dirty="0"/>
              <a:t>Parkside East Historic District</a:t>
            </a:r>
          </a:p>
        </p:txBody>
      </p:sp>
      <p:sp>
        <p:nvSpPr>
          <p:cNvPr id="6" name="Multiplication Sign 5">
            <a:extLst>
              <a:ext uri="{FF2B5EF4-FFF2-40B4-BE49-F238E27FC236}">
                <a16:creationId xmlns:a16="http://schemas.microsoft.com/office/drawing/2014/main" id="{A0966791-A484-7021-E95E-CE9A2AA2EC21}"/>
              </a:ext>
            </a:extLst>
          </p:cNvPr>
          <p:cNvSpPr/>
          <p:nvPr/>
        </p:nvSpPr>
        <p:spPr>
          <a:xfrm>
            <a:off x="10814080" y="1945677"/>
            <a:ext cx="329609" cy="307777"/>
          </a:xfrm>
          <a:prstGeom prst="mathMultiply">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4675065-2C5F-182D-ACBC-28F9A14C4539}"/>
              </a:ext>
            </a:extLst>
          </p:cNvPr>
          <p:cNvSpPr txBox="1"/>
          <p:nvPr/>
        </p:nvSpPr>
        <p:spPr>
          <a:xfrm>
            <a:off x="7664744" y="2354772"/>
            <a:ext cx="686041" cy="307777"/>
          </a:xfrm>
          <a:prstGeom prst="rect">
            <a:avLst/>
          </a:prstGeom>
          <a:solidFill>
            <a:schemeClr val="accent4">
              <a:lumMod val="60000"/>
              <a:lumOff val="40000"/>
            </a:schemeClr>
          </a:solidFill>
        </p:spPr>
        <p:txBody>
          <a:bodyPr wrap="square" rtlCol="0">
            <a:spAutoFit/>
          </a:bodyPr>
          <a:lstStyle/>
          <a:p>
            <a:r>
              <a:rPr lang="en-US" sz="1400" b="1" dirty="0"/>
              <a:t>19xx</a:t>
            </a:r>
          </a:p>
        </p:txBody>
      </p:sp>
      <p:sp>
        <p:nvSpPr>
          <p:cNvPr id="13" name="Multiplication Sign 12">
            <a:extLst>
              <a:ext uri="{FF2B5EF4-FFF2-40B4-BE49-F238E27FC236}">
                <a16:creationId xmlns:a16="http://schemas.microsoft.com/office/drawing/2014/main" id="{10660EC0-474F-D3FD-2B93-DDC3A49E7A7A}"/>
              </a:ext>
            </a:extLst>
          </p:cNvPr>
          <p:cNvSpPr/>
          <p:nvPr/>
        </p:nvSpPr>
        <p:spPr>
          <a:xfrm>
            <a:off x="10809531" y="2561926"/>
            <a:ext cx="329609" cy="307777"/>
          </a:xfrm>
          <a:prstGeom prst="mathMultiply">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Multiplication Sign 13">
            <a:extLst>
              <a:ext uri="{FF2B5EF4-FFF2-40B4-BE49-F238E27FC236}">
                <a16:creationId xmlns:a16="http://schemas.microsoft.com/office/drawing/2014/main" id="{F338AF43-71E9-A88B-5B4F-DD8A7B4C6B40}"/>
              </a:ext>
            </a:extLst>
          </p:cNvPr>
          <p:cNvSpPr/>
          <p:nvPr/>
        </p:nvSpPr>
        <p:spPr>
          <a:xfrm>
            <a:off x="10815999" y="3022522"/>
            <a:ext cx="329609" cy="307777"/>
          </a:xfrm>
          <a:prstGeom prst="mathMultiply">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Multiplication Sign 14">
            <a:extLst>
              <a:ext uri="{FF2B5EF4-FFF2-40B4-BE49-F238E27FC236}">
                <a16:creationId xmlns:a16="http://schemas.microsoft.com/office/drawing/2014/main" id="{6BEDA196-A7D1-025E-E343-FDAA69139509}"/>
              </a:ext>
            </a:extLst>
          </p:cNvPr>
          <p:cNvSpPr/>
          <p:nvPr/>
        </p:nvSpPr>
        <p:spPr>
          <a:xfrm>
            <a:off x="11409375" y="3631783"/>
            <a:ext cx="329609" cy="307777"/>
          </a:xfrm>
          <a:prstGeom prst="mathMultiply">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7AC82361-12FB-3083-AB88-E3350A51A5A6}"/>
              </a:ext>
            </a:extLst>
          </p:cNvPr>
          <p:cNvSpPr/>
          <p:nvPr/>
        </p:nvSpPr>
        <p:spPr>
          <a:xfrm>
            <a:off x="11409375" y="4551246"/>
            <a:ext cx="329609" cy="307777"/>
          </a:xfrm>
          <a:prstGeom prst="mathMultiply">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Multiplication Sign 16">
            <a:extLst>
              <a:ext uri="{FF2B5EF4-FFF2-40B4-BE49-F238E27FC236}">
                <a16:creationId xmlns:a16="http://schemas.microsoft.com/office/drawing/2014/main" id="{0DEBDA4C-9761-8515-BD7F-E2638638AD01}"/>
              </a:ext>
            </a:extLst>
          </p:cNvPr>
          <p:cNvSpPr/>
          <p:nvPr/>
        </p:nvSpPr>
        <p:spPr>
          <a:xfrm>
            <a:off x="10815999" y="2792224"/>
            <a:ext cx="329609" cy="307777"/>
          </a:xfrm>
          <a:prstGeom prst="mathMultiply">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6714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17DCA-2F68-4682-90DE-94CA8AE630CF}"/>
              </a:ext>
            </a:extLst>
          </p:cNvPr>
          <p:cNvSpPr>
            <a:spLocks noGrp="1"/>
          </p:cNvSpPr>
          <p:nvPr>
            <p:ph type="title"/>
          </p:nvPr>
        </p:nvSpPr>
        <p:spPr/>
        <p:txBody>
          <a:bodyPr>
            <a:normAutofit/>
          </a:bodyPr>
          <a:lstStyle/>
          <a:p>
            <a:pPr algn="ctr"/>
            <a:r>
              <a:rPr lang="en-US" sz="4000" dirty="0"/>
              <a:t>Section 4 Additional Guidance</a:t>
            </a:r>
          </a:p>
        </p:txBody>
      </p:sp>
      <p:sp>
        <p:nvSpPr>
          <p:cNvPr id="3" name="Content Placeholder 2">
            <a:extLst>
              <a:ext uri="{FF2B5EF4-FFF2-40B4-BE49-F238E27FC236}">
                <a16:creationId xmlns:a16="http://schemas.microsoft.com/office/drawing/2014/main" id="{0C07EC46-9FE2-49E2-987C-F377B5032686}"/>
              </a:ext>
            </a:extLst>
          </p:cNvPr>
          <p:cNvSpPr>
            <a:spLocks noGrp="1"/>
          </p:cNvSpPr>
          <p:nvPr>
            <p:ph idx="1"/>
          </p:nvPr>
        </p:nvSpPr>
        <p:spPr>
          <a:xfrm>
            <a:off x="3869268" y="864108"/>
            <a:ext cx="7688323" cy="5120640"/>
          </a:xfrm>
        </p:spPr>
        <p:txBody>
          <a:bodyPr>
            <a:normAutofit lnSpcReduction="10000"/>
          </a:bodyPr>
          <a:lstStyle/>
          <a:p>
            <a:pPr algn="just"/>
            <a:r>
              <a:rPr lang="en-US" sz="2600" dirty="0">
                <a:solidFill>
                  <a:schemeClr val="bg2"/>
                </a:solidFill>
              </a:rPr>
              <a:t>For the </a:t>
            </a:r>
            <a:r>
              <a:rPr lang="en-US" sz="2600" u="sng" dirty="0">
                <a:solidFill>
                  <a:schemeClr val="bg2"/>
                </a:solidFill>
              </a:rPr>
              <a:t>approximate date of construction</a:t>
            </a:r>
            <a:r>
              <a:rPr lang="en-US" sz="2600" dirty="0">
                <a:solidFill>
                  <a:schemeClr val="bg2"/>
                </a:solidFill>
              </a:rPr>
              <a:t>, use </a:t>
            </a:r>
            <a:r>
              <a:rPr lang="en-US" sz="2600" i="1" dirty="0">
                <a:solidFill>
                  <a:schemeClr val="bg2"/>
                </a:solidFill>
              </a:rPr>
              <a:t>The Parkside East Historic District Papers</a:t>
            </a:r>
            <a:r>
              <a:rPr lang="en-US" sz="2600" dirty="0">
                <a:solidFill>
                  <a:schemeClr val="bg2"/>
                </a:solidFill>
              </a:rPr>
              <a:t> available on the PCA’s website.  These papers contain an approximate date of construction and additional details about every structure in the Parkside East Historic District. </a:t>
            </a:r>
            <a:br>
              <a:rPr lang="en-US" sz="2600" dirty="0">
                <a:solidFill>
                  <a:schemeClr val="bg2"/>
                </a:solidFill>
              </a:rPr>
            </a:br>
            <a:endParaRPr lang="en-US" sz="2600" dirty="0">
              <a:solidFill>
                <a:schemeClr val="bg2"/>
              </a:solidFill>
            </a:endParaRPr>
          </a:p>
          <a:p>
            <a:pPr algn="just"/>
            <a:r>
              <a:rPr lang="en-US" sz="2600" dirty="0">
                <a:solidFill>
                  <a:schemeClr val="bg2"/>
                </a:solidFill>
              </a:rPr>
              <a:t>Work that has begun before submitting an application is not automatically disqualified.  If some work has already begun, include a separate document with Part 1 &amp; 2 that explains what work has already begun and why.  OPRHP is quite flexible, especially if work needed to be addressed on an emergency basis (e.g., leaky roof, contractor scheduling restrictions, rodent infestation)</a:t>
            </a:r>
          </a:p>
        </p:txBody>
      </p:sp>
    </p:spTree>
    <p:extLst>
      <p:ext uri="{BB962C8B-B14F-4D97-AF65-F5344CB8AC3E}">
        <p14:creationId xmlns:p14="http://schemas.microsoft.com/office/powerpoint/2010/main" val="3542111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09C04-7BE4-40EA-A3A7-B67F1079F415}"/>
              </a:ext>
            </a:extLst>
          </p:cNvPr>
          <p:cNvSpPr>
            <a:spLocks noGrp="1"/>
          </p:cNvSpPr>
          <p:nvPr>
            <p:ph type="title"/>
          </p:nvPr>
        </p:nvSpPr>
        <p:spPr/>
        <p:txBody>
          <a:bodyPr>
            <a:normAutofit/>
          </a:bodyPr>
          <a:lstStyle/>
          <a:p>
            <a:pPr algn="ctr"/>
            <a:r>
              <a:rPr lang="en-US" sz="4000" dirty="0"/>
              <a:t>Section 5</a:t>
            </a:r>
          </a:p>
        </p:txBody>
      </p:sp>
      <p:sp>
        <p:nvSpPr>
          <p:cNvPr id="3" name="Content Placeholder 2">
            <a:extLst>
              <a:ext uri="{FF2B5EF4-FFF2-40B4-BE49-F238E27FC236}">
                <a16:creationId xmlns:a16="http://schemas.microsoft.com/office/drawing/2014/main" id="{C80D9D1A-EA0B-4DBD-8B6A-F781689AE9AC}"/>
              </a:ext>
            </a:extLst>
          </p:cNvPr>
          <p:cNvSpPr>
            <a:spLocks noGrp="1"/>
          </p:cNvSpPr>
          <p:nvPr>
            <p:ph idx="1"/>
          </p:nvPr>
        </p:nvSpPr>
        <p:spPr>
          <a:xfrm>
            <a:off x="3770116" y="1364911"/>
            <a:ext cx="7315200" cy="656220"/>
          </a:xfrm>
        </p:spPr>
        <p:txBody>
          <a:bodyPr>
            <a:noAutofit/>
          </a:bodyPr>
          <a:lstStyle/>
          <a:p>
            <a:pPr marL="0" indent="0">
              <a:buNone/>
            </a:pPr>
            <a:r>
              <a:rPr lang="en-US" sz="2800" dirty="0">
                <a:solidFill>
                  <a:schemeClr val="bg2"/>
                </a:solidFill>
              </a:rPr>
              <a:t>Section 5 is a disclaimer that OPRHP has not provided tax advice:</a:t>
            </a:r>
          </a:p>
        </p:txBody>
      </p:sp>
      <p:pic>
        <p:nvPicPr>
          <p:cNvPr id="5" name="Picture 4">
            <a:extLst>
              <a:ext uri="{FF2B5EF4-FFF2-40B4-BE49-F238E27FC236}">
                <a16:creationId xmlns:a16="http://schemas.microsoft.com/office/drawing/2014/main" id="{E8A7C4B0-16A0-4C6B-B6B6-4D511BE778AA}"/>
              </a:ext>
            </a:extLst>
          </p:cNvPr>
          <p:cNvPicPr>
            <a:picLocks noChangeAspect="1"/>
          </p:cNvPicPr>
          <p:nvPr/>
        </p:nvPicPr>
        <p:blipFill>
          <a:blip r:embed="rId2"/>
          <a:stretch>
            <a:fillRect/>
          </a:stretch>
        </p:blipFill>
        <p:spPr>
          <a:xfrm>
            <a:off x="3629538" y="2511336"/>
            <a:ext cx="8221408" cy="2653643"/>
          </a:xfrm>
          <a:prstGeom prst="rect">
            <a:avLst/>
          </a:prstGeom>
        </p:spPr>
      </p:pic>
    </p:spTree>
    <p:extLst>
      <p:ext uri="{BB962C8B-B14F-4D97-AF65-F5344CB8AC3E}">
        <p14:creationId xmlns:p14="http://schemas.microsoft.com/office/powerpoint/2010/main" val="520133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D9B71-6CAE-4177-BADF-7291C7FE05C0}"/>
              </a:ext>
            </a:extLst>
          </p:cNvPr>
          <p:cNvSpPr>
            <a:spLocks noGrp="1"/>
          </p:cNvSpPr>
          <p:nvPr>
            <p:ph type="title"/>
          </p:nvPr>
        </p:nvSpPr>
        <p:spPr/>
        <p:txBody>
          <a:bodyPr>
            <a:normAutofit/>
          </a:bodyPr>
          <a:lstStyle/>
          <a:p>
            <a:pPr algn="ctr"/>
            <a:r>
              <a:rPr lang="en-US" sz="4000" dirty="0"/>
              <a:t>Agenda</a:t>
            </a:r>
          </a:p>
        </p:txBody>
      </p:sp>
      <p:graphicFrame>
        <p:nvGraphicFramePr>
          <p:cNvPr id="15" name="Content Placeholder 2">
            <a:extLst>
              <a:ext uri="{FF2B5EF4-FFF2-40B4-BE49-F238E27FC236}">
                <a16:creationId xmlns:a16="http://schemas.microsoft.com/office/drawing/2014/main" id="{CA7B7325-FB87-7ECB-4170-F40C65AF64B5}"/>
              </a:ext>
            </a:extLst>
          </p:cNvPr>
          <p:cNvGraphicFramePr>
            <a:graphicFrameLocks noGrp="1"/>
          </p:cNvGraphicFramePr>
          <p:nvPr>
            <p:ph idx="1"/>
            <p:extLst>
              <p:ext uri="{D42A27DB-BD31-4B8C-83A1-F6EECF244321}">
                <p14:modId xmlns:p14="http://schemas.microsoft.com/office/powerpoint/2010/main" val="1948759204"/>
              </p:ext>
            </p:extLst>
          </p:nvPr>
        </p:nvGraphicFramePr>
        <p:xfrm>
          <a:off x="3869268" y="959801"/>
          <a:ext cx="7315200" cy="512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7222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944D-420D-43C0-BCD7-69EA7183CAF4}"/>
              </a:ext>
            </a:extLst>
          </p:cNvPr>
          <p:cNvSpPr>
            <a:spLocks noGrp="1"/>
          </p:cNvSpPr>
          <p:nvPr>
            <p:ph type="title"/>
          </p:nvPr>
        </p:nvSpPr>
        <p:spPr/>
        <p:txBody>
          <a:bodyPr>
            <a:normAutofit/>
          </a:bodyPr>
          <a:lstStyle/>
          <a:p>
            <a:pPr algn="ctr"/>
            <a:r>
              <a:rPr lang="en-US" sz="4000" dirty="0"/>
              <a:t>Section 6</a:t>
            </a:r>
          </a:p>
        </p:txBody>
      </p:sp>
      <p:sp>
        <p:nvSpPr>
          <p:cNvPr id="3" name="Content Placeholder 2">
            <a:extLst>
              <a:ext uri="{FF2B5EF4-FFF2-40B4-BE49-F238E27FC236}">
                <a16:creationId xmlns:a16="http://schemas.microsoft.com/office/drawing/2014/main" id="{6AD68423-CB08-416D-9147-EB51993AB705}"/>
              </a:ext>
            </a:extLst>
          </p:cNvPr>
          <p:cNvSpPr>
            <a:spLocks noGrp="1"/>
          </p:cNvSpPr>
          <p:nvPr>
            <p:ph idx="1"/>
          </p:nvPr>
        </p:nvSpPr>
        <p:spPr>
          <a:xfrm>
            <a:off x="3732027" y="1096550"/>
            <a:ext cx="7526079" cy="1066436"/>
          </a:xfrm>
        </p:spPr>
        <p:txBody>
          <a:bodyPr>
            <a:noAutofit/>
          </a:bodyPr>
          <a:lstStyle/>
          <a:p>
            <a:pPr marL="0" indent="0">
              <a:buNone/>
            </a:pPr>
            <a:r>
              <a:rPr lang="en-US" sz="2400" dirty="0">
                <a:solidFill>
                  <a:schemeClr val="bg2"/>
                </a:solidFill>
              </a:rPr>
              <a:t>For taxpayers that will have an AGI &gt; $60k in the tax year in which the Tax Credit is claimed, there is a $25 fee to submit Part 1 &amp; 2.  Section 6 asks for certification: </a:t>
            </a:r>
          </a:p>
        </p:txBody>
      </p:sp>
      <p:pic>
        <p:nvPicPr>
          <p:cNvPr id="5" name="Picture 4">
            <a:extLst>
              <a:ext uri="{FF2B5EF4-FFF2-40B4-BE49-F238E27FC236}">
                <a16:creationId xmlns:a16="http://schemas.microsoft.com/office/drawing/2014/main" id="{4C0C5386-F2D3-42AB-9E11-18BC143435F1}"/>
              </a:ext>
            </a:extLst>
          </p:cNvPr>
          <p:cNvPicPr>
            <a:picLocks noChangeAspect="1"/>
          </p:cNvPicPr>
          <p:nvPr/>
        </p:nvPicPr>
        <p:blipFill rotWithShape="1">
          <a:blip r:embed="rId2"/>
          <a:srcRect l="1300" t="3841" r="4025"/>
          <a:stretch/>
        </p:blipFill>
        <p:spPr>
          <a:xfrm>
            <a:off x="3732027" y="2647507"/>
            <a:ext cx="8009129" cy="2928654"/>
          </a:xfrm>
          <a:prstGeom prst="rect">
            <a:avLst/>
          </a:prstGeom>
          <a:ln>
            <a:solidFill>
              <a:schemeClr val="bg2"/>
            </a:solidFill>
          </a:ln>
        </p:spPr>
      </p:pic>
    </p:spTree>
    <p:extLst>
      <p:ext uri="{BB962C8B-B14F-4D97-AF65-F5344CB8AC3E}">
        <p14:creationId xmlns:p14="http://schemas.microsoft.com/office/powerpoint/2010/main" val="4246627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6FBC9-4699-4953-AF09-9EADC6EA1919}"/>
              </a:ext>
            </a:extLst>
          </p:cNvPr>
          <p:cNvSpPr>
            <a:spLocks noGrp="1"/>
          </p:cNvSpPr>
          <p:nvPr>
            <p:ph type="title"/>
          </p:nvPr>
        </p:nvSpPr>
        <p:spPr/>
        <p:txBody>
          <a:bodyPr>
            <a:normAutofit/>
          </a:bodyPr>
          <a:lstStyle/>
          <a:p>
            <a:pPr algn="ctr"/>
            <a:r>
              <a:rPr lang="en-US" sz="4000" dirty="0"/>
              <a:t>Preparing to Submit the “Before” Photos </a:t>
            </a:r>
          </a:p>
        </p:txBody>
      </p:sp>
      <p:sp>
        <p:nvSpPr>
          <p:cNvPr id="3" name="Content Placeholder 2">
            <a:extLst>
              <a:ext uri="{FF2B5EF4-FFF2-40B4-BE49-F238E27FC236}">
                <a16:creationId xmlns:a16="http://schemas.microsoft.com/office/drawing/2014/main" id="{6A9E38A0-3F36-4153-A467-FC9C9091BB4B}"/>
              </a:ext>
            </a:extLst>
          </p:cNvPr>
          <p:cNvSpPr>
            <a:spLocks noGrp="1"/>
          </p:cNvSpPr>
          <p:nvPr>
            <p:ph idx="1"/>
          </p:nvPr>
        </p:nvSpPr>
        <p:spPr>
          <a:xfrm>
            <a:off x="3794837" y="864108"/>
            <a:ext cx="7911606" cy="5120640"/>
          </a:xfrm>
        </p:spPr>
        <p:txBody>
          <a:bodyPr>
            <a:noAutofit/>
          </a:bodyPr>
          <a:lstStyle/>
          <a:p>
            <a:pPr marL="0" indent="0">
              <a:buNone/>
            </a:pPr>
            <a:r>
              <a:rPr lang="en-US" sz="2800" dirty="0">
                <a:solidFill>
                  <a:schemeClr val="bg2"/>
                </a:solidFill>
              </a:rPr>
              <a:t>The next step, before completing additional sections of the form, is to submit photos of the current condition of the project work areas.  This involves four steps:</a:t>
            </a:r>
          </a:p>
          <a:p>
            <a:pPr marL="0" indent="0">
              <a:buNone/>
            </a:pPr>
            <a:endParaRPr lang="en-US" sz="1500" dirty="0">
              <a:solidFill>
                <a:schemeClr val="bg2"/>
              </a:solidFill>
            </a:endParaRPr>
          </a:p>
          <a:p>
            <a:pPr marL="971550" lvl="1" indent="-514350">
              <a:buFont typeface="+mj-lt"/>
              <a:buAutoNum type="arabicPeriod"/>
            </a:pPr>
            <a:r>
              <a:rPr lang="en-US" sz="2800" dirty="0">
                <a:solidFill>
                  <a:schemeClr val="bg2"/>
                </a:solidFill>
              </a:rPr>
              <a:t>Take photos of </a:t>
            </a:r>
            <a:r>
              <a:rPr lang="en-US" sz="2800" u="sng" dirty="0">
                <a:solidFill>
                  <a:schemeClr val="bg2"/>
                </a:solidFill>
              </a:rPr>
              <a:t>all exterior elevations </a:t>
            </a:r>
            <a:r>
              <a:rPr lang="en-US" sz="2800" dirty="0">
                <a:solidFill>
                  <a:schemeClr val="bg2"/>
                </a:solidFill>
              </a:rPr>
              <a:t>of the home as well as </a:t>
            </a:r>
            <a:r>
              <a:rPr lang="en-US" sz="2800" u="sng" dirty="0">
                <a:solidFill>
                  <a:schemeClr val="bg2"/>
                </a:solidFill>
              </a:rPr>
              <a:t>all areas that will be affected by the proposed project</a:t>
            </a:r>
            <a:endParaRPr lang="en-US" sz="2800" dirty="0">
              <a:solidFill>
                <a:schemeClr val="bg2"/>
              </a:solidFill>
            </a:endParaRPr>
          </a:p>
          <a:p>
            <a:pPr marL="971550" lvl="1" indent="-514350">
              <a:buFont typeface="+mj-lt"/>
              <a:buAutoNum type="arabicPeriod"/>
            </a:pPr>
            <a:r>
              <a:rPr lang="en-US" sz="2800" dirty="0">
                <a:solidFill>
                  <a:schemeClr val="bg2"/>
                </a:solidFill>
              </a:rPr>
              <a:t>Rename the photographs as numbers, starting with the number 1</a:t>
            </a:r>
          </a:p>
          <a:p>
            <a:pPr marL="971550" lvl="1" indent="-514350">
              <a:buFont typeface="+mj-lt"/>
              <a:buAutoNum type="arabicPeriod"/>
            </a:pPr>
            <a:r>
              <a:rPr lang="en-US" sz="2800" dirty="0">
                <a:solidFill>
                  <a:schemeClr val="bg2"/>
                </a:solidFill>
              </a:rPr>
              <a:t>Draw a rough floor plan sketch of your home</a:t>
            </a:r>
          </a:p>
          <a:p>
            <a:pPr marL="971550" lvl="1" indent="-514350">
              <a:buFont typeface="+mj-lt"/>
              <a:buAutoNum type="arabicPeriod"/>
            </a:pPr>
            <a:r>
              <a:rPr lang="en-US" sz="2800" dirty="0">
                <a:solidFill>
                  <a:schemeClr val="bg2"/>
                </a:solidFill>
              </a:rPr>
              <a:t>Label on the floor plan where each of the numbered photographs were taken</a:t>
            </a:r>
          </a:p>
        </p:txBody>
      </p:sp>
    </p:spTree>
    <p:extLst>
      <p:ext uri="{BB962C8B-B14F-4D97-AF65-F5344CB8AC3E}">
        <p14:creationId xmlns:p14="http://schemas.microsoft.com/office/powerpoint/2010/main" val="480164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571C5-4327-4C75-A1C6-3267CBE271A6}"/>
              </a:ext>
            </a:extLst>
          </p:cNvPr>
          <p:cNvSpPr>
            <a:spLocks noGrp="1"/>
          </p:cNvSpPr>
          <p:nvPr>
            <p:ph type="title"/>
          </p:nvPr>
        </p:nvSpPr>
        <p:spPr/>
        <p:txBody>
          <a:bodyPr>
            <a:normAutofit/>
          </a:bodyPr>
          <a:lstStyle/>
          <a:p>
            <a:pPr algn="ctr"/>
            <a:r>
              <a:rPr lang="en-US" sz="4000" dirty="0"/>
              <a:t>Example of Keyed Floor Plan</a:t>
            </a:r>
          </a:p>
        </p:txBody>
      </p:sp>
      <p:sp>
        <p:nvSpPr>
          <p:cNvPr id="6" name="TextBox 5">
            <a:extLst>
              <a:ext uri="{FF2B5EF4-FFF2-40B4-BE49-F238E27FC236}">
                <a16:creationId xmlns:a16="http://schemas.microsoft.com/office/drawing/2014/main" id="{D40FF634-4A08-40BA-9B1B-5B04653B86C3}"/>
              </a:ext>
            </a:extLst>
          </p:cNvPr>
          <p:cNvSpPr txBox="1"/>
          <p:nvPr/>
        </p:nvSpPr>
        <p:spPr>
          <a:xfrm>
            <a:off x="3707708" y="477506"/>
            <a:ext cx="8020003" cy="707886"/>
          </a:xfrm>
          <a:prstGeom prst="rect">
            <a:avLst/>
          </a:prstGeom>
          <a:ln w="19050">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sz="2000" dirty="0"/>
              <a:t>Keep a copy of the unnumbered floor plan for the final approval application and future years’  Tax Credit applications!</a:t>
            </a:r>
          </a:p>
        </p:txBody>
      </p:sp>
      <p:pic>
        <p:nvPicPr>
          <p:cNvPr id="8" name="Picture 7">
            <a:extLst>
              <a:ext uri="{FF2B5EF4-FFF2-40B4-BE49-F238E27FC236}">
                <a16:creationId xmlns:a16="http://schemas.microsoft.com/office/drawing/2014/main" id="{67A4163F-ED20-4AF4-AC64-CFAAD87C279D}"/>
              </a:ext>
            </a:extLst>
          </p:cNvPr>
          <p:cNvPicPr>
            <a:picLocks noChangeAspect="1"/>
          </p:cNvPicPr>
          <p:nvPr/>
        </p:nvPicPr>
        <p:blipFill rotWithShape="1">
          <a:blip r:embed="rId2"/>
          <a:srcRect t="2792" b="4536"/>
          <a:stretch/>
        </p:blipFill>
        <p:spPr>
          <a:xfrm>
            <a:off x="3602024" y="1350332"/>
            <a:ext cx="8397690" cy="4955731"/>
          </a:xfrm>
          <a:prstGeom prst="rect">
            <a:avLst/>
          </a:prstGeom>
        </p:spPr>
      </p:pic>
    </p:spTree>
    <p:extLst>
      <p:ext uri="{BB962C8B-B14F-4D97-AF65-F5344CB8AC3E}">
        <p14:creationId xmlns:p14="http://schemas.microsoft.com/office/powerpoint/2010/main" val="156193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D0741-39A0-48A8-8C65-83B03C1D7C44}"/>
              </a:ext>
            </a:extLst>
          </p:cNvPr>
          <p:cNvSpPr>
            <a:spLocks noGrp="1"/>
          </p:cNvSpPr>
          <p:nvPr>
            <p:ph type="title"/>
          </p:nvPr>
        </p:nvSpPr>
        <p:spPr>
          <a:xfrm>
            <a:off x="199753" y="1123837"/>
            <a:ext cx="3021909" cy="4601183"/>
          </a:xfrm>
        </p:spPr>
        <p:txBody>
          <a:bodyPr>
            <a:normAutofit/>
          </a:bodyPr>
          <a:lstStyle/>
          <a:p>
            <a:pPr algn="ctr"/>
            <a:r>
              <a:rPr lang="en-US" sz="4000" dirty="0"/>
              <a:t>Sections 7 &amp; 8</a:t>
            </a:r>
          </a:p>
        </p:txBody>
      </p:sp>
      <p:sp>
        <p:nvSpPr>
          <p:cNvPr id="3" name="Content Placeholder 2">
            <a:extLst>
              <a:ext uri="{FF2B5EF4-FFF2-40B4-BE49-F238E27FC236}">
                <a16:creationId xmlns:a16="http://schemas.microsoft.com/office/drawing/2014/main" id="{705A64F8-E108-4692-9863-1DCB43F19449}"/>
              </a:ext>
            </a:extLst>
          </p:cNvPr>
          <p:cNvSpPr>
            <a:spLocks noGrp="1"/>
          </p:cNvSpPr>
          <p:nvPr>
            <p:ph idx="1"/>
          </p:nvPr>
        </p:nvSpPr>
        <p:spPr>
          <a:xfrm>
            <a:off x="3869268" y="1213546"/>
            <a:ext cx="7315200" cy="1230506"/>
          </a:xfrm>
        </p:spPr>
        <p:txBody>
          <a:bodyPr>
            <a:noAutofit/>
          </a:bodyPr>
          <a:lstStyle/>
          <a:p>
            <a:pPr marL="0" indent="0">
              <a:buNone/>
            </a:pPr>
            <a:r>
              <a:rPr lang="en-US" sz="2800" dirty="0">
                <a:solidFill>
                  <a:schemeClr val="bg2"/>
                </a:solidFill>
              </a:rPr>
              <a:t>Section 8 is just a signature block, and Section 7 should be completed as follows (with $25 processing fee included only if AGI will be &gt; $60k):</a:t>
            </a:r>
          </a:p>
        </p:txBody>
      </p:sp>
      <p:pic>
        <p:nvPicPr>
          <p:cNvPr id="5" name="Picture 4">
            <a:extLst>
              <a:ext uri="{FF2B5EF4-FFF2-40B4-BE49-F238E27FC236}">
                <a16:creationId xmlns:a16="http://schemas.microsoft.com/office/drawing/2014/main" id="{37736036-0ABF-4877-83E0-7BDA184E8946}"/>
              </a:ext>
            </a:extLst>
          </p:cNvPr>
          <p:cNvPicPr>
            <a:picLocks noChangeAspect="1"/>
          </p:cNvPicPr>
          <p:nvPr/>
        </p:nvPicPr>
        <p:blipFill rotWithShape="1">
          <a:blip r:embed="rId2"/>
          <a:srcRect l="1893" t="1299" r="756" b="1"/>
          <a:stretch/>
        </p:blipFill>
        <p:spPr>
          <a:xfrm>
            <a:off x="3606574" y="2817628"/>
            <a:ext cx="8472012" cy="2424223"/>
          </a:xfrm>
          <a:prstGeom prst="rect">
            <a:avLst/>
          </a:prstGeom>
          <a:ln>
            <a:solidFill>
              <a:schemeClr val="tx1"/>
            </a:solidFill>
          </a:ln>
        </p:spPr>
      </p:pic>
    </p:spTree>
    <p:extLst>
      <p:ext uri="{BB962C8B-B14F-4D97-AF65-F5344CB8AC3E}">
        <p14:creationId xmlns:p14="http://schemas.microsoft.com/office/powerpoint/2010/main" val="3680969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B0A25-575B-4E1D-AB35-C565CD150CB6}"/>
              </a:ext>
            </a:extLst>
          </p:cNvPr>
          <p:cNvSpPr>
            <a:spLocks noGrp="1"/>
          </p:cNvSpPr>
          <p:nvPr>
            <p:ph type="title"/>
          </p:nvPr>
        </p:nvSpPr>
        <p:spPr/>
        <p:txBody>
          <a:bodyPr>
            <a:normAutofit/>
          </a:bodyPr>
          <a:lstStyle/>
          <a:p>
            <a:pPr algn="ctr"/>
            <a:r>
              <a:rPr lang="en-US" sz="4000" dirty="0"/>
              <a:t>Completing Project Worksheets</a:t>
            </a:r>
          </a:p>
        </p:txBody>
      </p:sp>
      <p:sp>
        <p:nvSpPr>
          <p:cNvPr id="3" name="Content Placeholder 2">
            <a:extLst>
              <a:ext uri="{FF2B5EF4-FFF2-40B4-BE49-F238E27FC236}">
                <a16:creationId xmlns:a16="http://schemas.microsoft.com/office/drawing/2014/main" id="{0559C92C-C67D-4A7A-9076-D31732247FAD}"/>
              </a:ext>
            </a:extLst>
          </p:cNvPr>
          <p:cNvSpPr>
            <a:spLocks noGrp="1"/>
          </p:cNvSpPr>
          <p:nvPr>
            <p:ph idx="1"/>
          </p:nvPr>
        </p:nvSpPr>
        <p:spPr>
          <a:xfrm>
            <a:off x="3884428" y="609101"/>
            <a:ext cx="7630632" cy="807175"/>
          </a:xfrm>
        </p:spPr>
        <p:txBody>
          <a:bodyPr>
            <a:noAutofit/>
          </a:bodyPr>
          <a:lstStyle/>
          <a:p>
            <a:pPr marL="0" indent="0">
              <a:buNone/>
            </a:pPr>
            <a:r>
              <a:rPr lang="en-US" sz="2400" dirty="0">
                <a:solidFill>
                  <a:schemeClr val="bg2"/>
                </a:solidFill>
              </a:rPr>
              <a:t>With the keyed floor plan in hand, the next and final step is completing the Project Work Sheet.  The estimated cost is simply ballpark.  Here is a sample from OPRHP:</a:t>
            </a:r>
          </a:p>
        </p:txBody>
      </p:sp>
      <p:pic>
        <p:nvPicPr>
          <p:cNvPr id="5" name="Picture 4">
            <a:extLst>
              <a:ext uri="{FF2B5EF4-FFF2-40B4-BE49-F238E27FC236}">
                <a16:creationId xmlns:a16="http://schemas.microsoft.com/office/drawing/2014/main" id="{F883E31F-B31A-4F38-89E2-E51BD58CDB84}"/>
              </a:ext>
            </a:extLst>
          </p:cNvPr>
          <p:cNvPicPr>
            <a:picLocks noChangeAspect="1"/>
          </p:cNvPicPr>
          <p:nvPr/>
        </p:nvPicPr>
        <p:blipFill rotWithShape="1">
          <a:blip r:embed="rId2"/>
          <a:srcRect b="6238"/>
          <a:stretch/>
        </p:blipFill>
        <p:spPr>
          <a:xfrm>
            <a:off x="4501117" y="1718688"/>
            <a:ext cx="5686697" cy="4714007"/>
          </a:xfrm>
          <a:prstGeom prst="rect">
            <a:avLst/>
          </a:prstGeom>
          <a:ln>
            <a:solidFill>
              <a:schemeClr val="tx1"/>
            </a:solidFill>
          </a:ln>
        </p:spPr>
      </p:pic>
    </p:spTree>
    <p:extLst>
      <p:ext uri="{BB962C8B-B14F-4D97-AF65-F5344CB8AC3E}">
        <p14:creationId xmlns:p14="http://schemas.microsoft.com/office/powerpoint/2010/main" val="539960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E619-CDA1-4135-B25B-DA7EFC42003D}"/>
              </a:ext>
            </a:extLst>
          </p:cNvPr>
          <p:cNvSpPr>
            <a:spLocks noGrp="1"/>
          </p:cNvSpPr>
          <p:nvPr>
            <p:ph type="title"/>
          </p:nvPr>
        </p:nvSpPr>
        <p:spPr/>
        <p:txBody>
          <a:bodyPr>
            <a:normAutofit/>
          </a:bodyPr>
          <a:lstStyle/>
          <a:p>
            <a:pPr algn="ctr"/>
            <a:r>
              <a:rPr lang="en-US" sz="4000" dirty="0"/>
              <a:t>Submitting Part 1 &amp; 2</a:t>
            </a:r>
          </a:p>
        </p:txBody>
      </p:sp>
      <p:sp>
        <p:nvSpPr>
          <p:cNvPr id="3" name="Content Placeholder 2">
            <a:extLst>
              <a:ext uri="{FF2B5EF4-FFF2-40B4-BE49-F238E27FC236}">
                <a16:creationId xmlns:a16="http://schemas.microsoft.com/office/drawing/2014/main" id="{C5078792-1F50-4526-8C85-CA7CCD79ACE7}"/>
              </a:ext>
            </a:extLst>
          </p:cNvPr>
          <p:cNvSpPr>
            <a:spLocks noGrp="1"/>
          </p:cNvSpPr>
          <p:nvPr>
            <p:ph idx="1"/>
          </p:nvPr>
        </p:nvSpPr>
        <p:spPr>
          <a:xfrm>
            <a:off x="3869268" y="864108"/>
            <a:ext cx="7667058" cy="5120640"/>
          </a:xfrm>
        </p:spPr>
        <p:txBody>
          <a:bodyPr>
            <a:noAutofit/>
          </a:bodyPr>
          <a:lstStyle/>
          <a:p>
            <a:pPr marL="0" indent="0">
              <a:buNone/>
            </a:pPr>
            <a:r>
              <a:rPr lang="en-US" sz="2400" dirty="0">
                <a:solidFill>
                  <a:schemeClr val="bg2"/>
                </a:solidFill>
              </a:rPr>
              <a:t>There are now two ways to submit the Part 1 &amp; 2 application:</a:t>
            </a:r>
          </a:p>
          <a:p>
            <a:pPr marL="0" indent="0">
              <a:buNone/>
            </a:pPr>
            <a:endParaRPr lang="en-US" sz="1500" dirty="0">
              <a:solidFill>
                <a:schemeClr val="bg2"/>
              </a:solidFill>
            </a:endParaRPr>
          </a:p>
          <a:p>
            <a:pPr marL="971550" lvl="1" indent="-514350">
              <a:buFont typeface="+mj-lt"/>
              <a:buAutoNum type="arabicPeriod"/>
            </a:pPr>
            <a:r>
              <a:rPr lang="en-US" sz="2400" dirty="0">
                <a:solidFill>
                  <a:schemeClr val="bg2"/>
                </a:solidFill>
              </a:rPr>
              <a:t>Submit by mail, including a USB drive containing the photos and keyed floor plan, to: OPRHP, P.O. Box 189, Waterford, NY 12188</a:t>
            </a:r>
          </a:p>
          <a:p>
            <a:pPr marL="457200" lvl="1" indent="0">
              <a:buNone/>
            </a:pPr>
            <a:endParaRPr lang="en-US" sz="1500" dirty="0">
              <a:solidFill>
                <a:schemeClr val="bg2"/>
              </a:solidFill>
            </a:endParaRPr>
          </a:p>
          <a:p>
            <a:pPr marL="457200" lvl="1" indent="0">
              <a:buNone/>
            </a:pPr>
            <a:r>
              <a:rPr lang="en-US" sz="2400" dirty="0">
                <a:solidFill>
                  <a:schemeClr val="bg2"/>
                </a:solidFill>
              </a:rPr>
              <a:t>OR</a:t>
            </a:r>
          </a:p>
          <a:p>
            <a:pPr marL="457200" lvl="1" indent="0">
              <a:buNone/>
            </a:pPr>
            <a:endParaRPr lang="en-US" sz="1500" dirty="0">
              <a:solidFill>
                <a:schemeClr val="bg2"/>
              </a:solidFill>
            </a:endParaRPr>
          </a:p>
          <a:p>
            <a:pPr marL="971550" lvl="1" indent="-514350">
              <a:buFont typeface="+mj-lt"/>
              <a:buAutoNum type="arabicPeriod" startAt="2"/>
            </a:pPr>
            <a:r>
              <a:rPr lang="en-US" sz="2400" dirty="0">
                <a:solidFill>
                  <a:schemeClr val="bg2"/>
                </a:solidFill>
              </a:rPr>
              <a:t>Submit electronically at </a:t>
            </a:r>
            <a:r>
              <a:rPr lang="en-US" sz="2400" dirty="0">
                <a:solidFill>
                  <a:srgbClr val="0070C0"/>
                </a:solidFill>
                <a:hlinkClick r:id="rId2">
                  <a:extLst>
                    <a:ext uri="{A12FA001-AC4F-418D-AE19-62706E023703}">
                      <ahyp:hlinkClr xmlns:ahyp="http://schemas.microsoft.com/office/drawing/2018/hyperlinkcolor" val="tx"/>
                    </a:ext>
                  </a:extLst>
                </a:hlinkClick>
              </a:rPr>
              <a:t>https://parks.ny.gov/shpo/tax-credit-programs/</a:t>
            </a:r>
            <a:r>
              <a:rPr lang="en-US" sz="2400" dirty="0">
                <a:solidFill>
                  <a:srgbClr val="0070C0"/>
                </a:solidFill>
              </a:rPr>
              <a:t> </a:t>
            </a:r>
            <a:r>
              <a:rPr lang="en-US" sz="2400" dirty="0">
                <a:solidFill>
                  <a:schemeClr val="bg2"/>
                </a:solidFill>
              </a:rPr>
              <a:t>by clicking “SUBMIT PART 1 &amp; 2 APPLICATION”</a:t>
            </a:r>
          </a:p>
          <a:p>
            <a:pPr lvl="2"/>
            <a:r>
              <a:rPr lang="en-US" sz="2000" dirty="0">
                <a:solidFill>
                  <a:schemeClr val="bg2"/>
                </a:solidFill>
              </a:rPr>
              <a:t>All photos and floor plans are uploaded through the online form, which uses DocuSign.</a:t>
            </a:r>
          </a:p>
        </p:txBody>
      </p:sp>
    </p:spTree>
    <p:extLst>
      <p:ext uri="{BB962C8B-B14F-4D97-AF65-F5344CB8AC3E}">
        <p14:creationId xmlns:p14="http://schemas.microsoft.com/office/powerpoint/2010/main" val="3740629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2FDB4-E4A4-4DE8-8A05-9F1D14FB469E}"/>
              </a:ext>
            </a:extLst>
          </p:cNvPr>
          <p:cNvSpPr>
            <a:spLocks noGrp="1"/>
          </p:cNvSpPr>
          <p:nvPr>
            <p:ph type="title"/>
          </p:nvPr>
        </p:nvSpPr>
        <p:spPr/>
        <p:txBody>
          <a:bodyPr>
            <a:normAutofit/>
          </a:bodyPr>
          <a:lstStyle/>
          <a:p>
            <a:pPr algn="ctr"/>
            <a:r>
              <a:rPr lang="en-US" sz="4000" dirty="0"/>
              <a:t>After Submission</a:t>
            </a:r>
          </a:p>
        </p:txBody>
      </p:sp>
      <p:sp>
        <p:nvSpPr>
          <p:cNvPr id="3" name="Content Placeholder 2">
            <a:extLst>
              <a:ext uri="{FF2B5EF4-FFF2-40B4-BE49-F238E27FC236}">
                <a16:creationId xmlns:a16="http://schemas.microsoft.com/office/drawing/2014/main" id="{BF6D6D26-2942-4D29-AE5E-9CEA464D91FE}"/>
              </a:ext>
            </a:extLst>
          </p:cNvPr>
          <p:cNvSpPr>
            <a:spLocks noGrp="1"/>
          </p:cNvSpPr>
          <p:nvPr>
            <p:ph idx="1"/>
          </p:nvPr>
        </p:nvSpPr>
        <p:spPr>
          <a:xfrm>
            <a:off x="3869267" y="864108"/>
            <a:ext cx="7539467" cy="5120640"/>
          </a:xfrm>
        </p:spPr>
        <p:txBody>
          <a:bodyPr>
            <a:noAutofit/>
          </a:bodyPr>
          <a:lstStyle/>
          <a:p>
            <a:pPr marL="0" indent="0" algn="just">
              <a:buNone/>
            </a:pPr>
            <a:r>
              <a:rPr lang="en-US" sz="2400" dirty="0">
                <a:solidFill>
                  <a:schemeClr val="bg2"/>
                </a:solidFill>
              </a:rPr>
              <a:t>Once OPRHP receives the application, it has 30 days to review the submission.  All communications from OPRHP will be via email.  OPRHP will do one of the following:</a:t>
            </a:r>
          </a:p>
          <a:p>
            <a:pPr marL="0" indent="0" algn="just">
              <a:buNone/>
            </a:pPr>
            <a:endParaRPr lang="en-US" sz="1500" dirty="0">
              <a:solidFill>
                <a:schemeClr val="bg2"/>
              </a:solidFill>
            </a:endParaRPr>
          </a:p>
          <a:p>
            <a:pPr marL="971550" lvl="1" indent="-514350" algn="just">
              <a:buFont typeface="+mj-lt"/>
              <a:buAutoNum type="arabicPeriod"/>
            </a:pPr>
            <a:r>
              <a:rPr lang="en-US" sz="2400" dirty="0">
                <a:solidFill>
                  <a:schemeClr val="bg2"/>
                </a:solidFill>
              </a:rPr>
              <a:t>Approve the project and provide a Project Number</a:t>
            </a:r>
          </a:p>
          <a:p>
            <a:pPr marL="971550" lvl="1" indent="-514350" algn="just">
              <a:buFont typeface="+mj-lt"/>
              <a:buAutoNum type="arabicPeriod"/>
            </a:pPr>
            <a:r>
              <a:rPr lang="en-US" sz="2400" dirty="0">
                <a:solidFill>
                  <a:schemeClr val="bg2"/>
                </a:solidFill>
              </a:rPr>
              <a:t>Approve the project with conditions and provide a Project Number</a:t>
            </a:r>
          </a:p>
          <a:p>
            <a:pPr marL="971550" lvl="1" indent="-514350" algn="just">
              <a:buFont typeface="+mj-lt"/>
              <a:buAutoNum type="arabicPeriod"/>
            </a:pPr>
            <a:r>
              <a:rPr lang="en-US" sz="2400" dirty="0">
                <a:solidFill>
                  <a:schemeClr val="bg2"/>
                </a:solidFill>
              </a:rPr>
              <a:t>Pose follow up questions or ask for clarification</a:t>
            </a:r>
          </a:p>
          <a:p>
            <a:pPr marL="971550" lvl="1" indent="-514350" algn="just">
              <a:buFont typeface="+mj-lt"/>
              <a:buAutoNum type="arabicPeriod"/>
            </a:pPr>
            <a:r>
              <a:rPr lang="en-US" sz="2400" dirty="0">
                <a:solidFill>
                  <a:schemeClr val="bg2"/>
                </a:solidFill>
              </a:rPr>
              <a:t>Deny the application</a:t>
            </a:r>
          </a:p>
          <a:p>
            <a:pPr marL="457200" lvl="1" indent="0" algn="just">
              <a:buNone/>
            </a:pPr>
            <a:endParaRPr lang="en-US" sz="1500" dirty="0">
              <a:solidFill>
                <a:schemeClr val="bg2"/>
              </a:solidFill>
            </a:endParaRPr>
          </a:p>
          <a:p>
            <a:pPr marL="0" indent="0" algn="just">
              <a:buNone/>
            </a:pPr>
            <a:r>
              <a:rPr lang="en-US" sz="2400" dirty="0">
                <a:solidFill>
                  <a:schemeClr val="bg2"/>
                </a:solidFill>
              </a:rPr>
              <a:t>Once a Project Number is issued, the project work can move forward.  Keep the Project Number in a safe place, it will be needed later in the application process.  </a:t>
            </a:r>
          </a:p>
        </p:txBody>
      </p:sp>
    </p:spTree>
    <p:extLst>
      <p:ext uri="{BB962C8B-B14F-4D97-AF65-F5344CB8AC3E}">
        <p14:creationId xmlns:p14="http://schemas.microsoft.com/office/powerpoint/2010/main" val="2888909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F4E51-3FB2-4F11-B592-F546BD0DA466}"/>
              </a:ext>
            </a:extLst>
          </p:cNvPr>
          <p:cNvSpPr>
            <a:spLocks noGrp="1"/>
          </p:cNvSpPr>
          <p:nvPr>
            <p:ph type="title"/>
          </p:nvPr>
        </p:nvSpPr>
        <p:spPr/>
        <p:txBody>
          <a:bodyPr>
            <a:normAutofit/>
          </a:bodyPr>
          <a:lstStyle/>
          <a:p>
            <a:pPr algn="ctr"/>
            <a:r>
              <a:rPr lang="en-US" sz="4000" dirty="0"/>
              <a:t>Amending</a:t>
            </a:r>
          </a:p>
        </p:txBody>
      </p:sp>
      <p:sp>
        <p:nvSpPr>
          <p:cNvPr id="3" name="Content Placeholder 2">
            <a:extLst>
              <a:ext uri="{FF2B5EF4-FFF2-40B4-BE49-F238E27FC236}">
                <a16:creationId xmlns:a16="http://schemas.microsoft.com/office/drawing/2014/main" id="{0A775647-D498-4EA8-88B7-41ACA7C38269}"/>
              </a:ext>
            </a:extLst>
          </p:cNvPr>
          <p:cNvSpPr>
            <a:spLocks noGrp="1"/>
          </p:cNvSpPr>
          <p:nvPr>
            <p:ph idx="1"/>
          </p:nvPr>
        </p:nvSpPr>
        <p:spPr>
          <a:xfrm>
            <a:off x="4082901" y="1982129"/>
            <a:ext cx="7251405" cy="2884598"/>
          </a:xfrm>
        </p:spPr>
        <p:txBody>
          <a:bodyPr>
            <a:noAutofit/>
          </a:bodyPr>
          <a:lstStyle/>
          <a:p>
            <a:pPr marL="0" indent="0" algn="just">
              <a:buNone/>
            </a:pPr>
            <a:r>
              <a:rPr lang="en-US" sz="2800" dirty="0">
                <a:solidFill>
                  <a:schemeClr val="bg2"/>
                </a:solidFill>
              </a:rPr>
              <a:t>Submitted and approved projects can be amended.  Amendments are only necessary to add work to the scope of the approved project; amendments are not necessary to remove work from the scope of a project.  Amendments can be submitted by mail or electronically and are subject to the same review and approval process as initial Part 1 &amp; 2 of the application.  </a:t>
            </a:r>
          </a:p>
        </p:txBody>
      </p:sp>
    </p:spTree>
    <p:extLst>
      <p:ext uri="{BB962C8B-B14F-4D97-AF65-F5344CB8AC3E}">
        <p14:creationId xmlns:p14="http://schemas.microsoft.com/office/powerpoint/2010/main" val="2927658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C6A37-A6E9-4873-9765-2F7F909C19E1}"/>
              </a:ext>
            </a:extLst>
          </p:cNvPr>
          <p:cNvSpPr>
            <a:spLocks noGrp="1"/>
          </p:cNvSpPr>
          <p:nvPr>
            <p:ph type="title"/>
          </p:nvPr>
        </p:nvSpPr>
        <p:spPr/>
        <p:txBody>
          <a:bodyPr/>
          <a:lstStyle/>
          <a:p>
            <a:r>
              <a:rPr lang="en-US" dirty="0">
                <a:solidFill>
                  <a:schemeClr val="bg2"/>
                </a:solidFill>
              </a:rPr>
              <a:t>Application Part 3</a:t>
            </a:r>
          </a:p>
        </p:txBody>
      </p:sp>
    </p:spTree>
    <p:extLst>
      <p:ext uri="{BB962C8B-B14F-4D97-AF65-F5344CB8AC3E}">
        <p14:creationId xmlns:p14="http://schemas.microsoft.com/office/powerpoint/2010/main" val="3594137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6D16F-9222-4F58-BE4E-2F5EA55D55AA}"/>
              </a:ext>
            </a:extLst>
          </p:cNvPr>
          <p:cNvSpPr>
            <a:spLocks noGrp="1"/>
          </p:cNvSpPr>
          <p:nvPr>
            <p:ph type="title"/>
          </p:nvPr>
        </p:nvSpPr>
        <p:spPr>
          <a:xfrm>
            <a:off x="146588" y="1123837"/>
            <a:ext cx="3170765" cy="4601183"/>
          </a:xfrm>
        </p:spPr>
        <p:txBody>
          <a:bodyPr>
            <a:normAutofit/>
          </a:bodyPr>
          <a:lstStyle/>
          <a:p>
            <a:pPr algn="ctr"/>
            <a:r>
              <a:rPr lang="en-US" sz="4000" dirty="0"/>
              <a:t>What is Part 3?</a:t>
            </a:r>
          </a:p>
        </p:txBody>
      </p:sp>
      <p:sp>
        <p:nvSpPr>
          <p:cNvPr id="3" name="Content Placeholder 2">
            <a:extLst>
              <a:ext uri="{FF2B5EF4-FFF2-40B4-BE49-F238E27FC236}">
                <a16:creationId xmlns:a16="http://schemas.microsoft.com/office/drawing/2014/main" id="{08DBD6BE-4E55-47D2-AA43-FCA1E8904065}"/>
              </a:ext>
            </a:extLst>
          </p:cNvPr>
          <p:cNvSpPr>
            <a:spLocks noGrp="1"/>
          </p:cNvSpPr>
          <p:nvPr>
            <p:ph idx="1"/>
          </p:nvPr>
        </p:nvSpPr>
        <p:spPr>
          <a:xfrm>
            <a:off x="3869268" y="864108"/>
            <a:ext cx="6997206" cy="5120640"/>
          </a:xfrm>
        </p:spPr>
        <p:txBody>
          <a:bodyPr/>
          <a:lstStyle/>
          <a:p>
            <a:pPr marL="0" indent="0" algn="just">
              <a:buNone/>
            </a:pPr>
            <a:r>
              <a:rPr lang="en-US" sz="2800" dirty="0">
                <a:solidFill>
                  <a:schemeClr val="bg2"/>
                </a:solidFill>
              </a:rPr>
              <a:t>Part 3 is used to demonstrate to OPRHP that proposed and approved work has been completed; verify that the completed work meets Tax Credit eligibility requirements; and provide a final accounting of the work.</a:t>
            </a:r>
          </a:p>
          <a:p>
            <a:pPr marL="0" indent="0">
              <a:buNone/>
            </a:pPr>
            <a:endParaRPr lang="en-US" sz="2800" dirty="0">
              <a:solidFill>
                <a:schemeClr val="bg2"/>
              </a:solidFill>
            </a:endParaRPr>
          </a:p>
          <a:p>
            <a:pPr marL="0" indent="0" algn="just">
              <a:buNone/>
            </a:pPr>
            <a:r>
              <a:rPr lang="en-US" sz="2800" dirty="0">
                <a:solidFill>
                  <a:schemeClr val="bg2"/>
                </a:solidFill>
              </a:rPr>
              <a:t>Part 3 can be submitted at any time so long as the completed work meets the definition of a “project”: at least $5,000 spent and at least 5% spent on exterior work.  Work not completed can be included on future years’ Tax Credit applications.</a:t>
            </a:r>
          </a:p>
        </p:txBody>
      </p:sp>
    </p:spTree>
    <p:extLst>
      <p:ext uri="{BB962C8B-B14F-4D97-AF65-F5344CB8AC3E}">
        <p14:creationId xmlns:p14="http://schemas.microsoft.com/office/powerpoint/2010/main" val="1405576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8ADD3-5245-455D-B157-D78FB021C0AD}"/>
              </a:ext>
            </a:extLst>
          </p:cNvPr>
          <p:cNvSpPr>
            <a:spLocks noGrp="1"/>
          </p:cNvSpPr>
          <p:nvPr>
            <p:ph type="title"/>
          </p:nvPr>
        </p:nvSpPr>
        <p:spPr/>
        <p:txBody>
          <a:bodyPr/>
          <a:lstStyle/>
          <a:p>
            <a:r>
              <a:rPr lang="en-US" dirty="0">
                <a:solidFill>
                  <a:schemeClr val="tx1"/>
                </a:solidFill>
              </a:rPr>
              <a:t>Eligibility</a:t>
            </a:r>
          </a:p>
        </p:txBody>
      </p:sp>
    </p:spTree>
    <p:extLst>
      <p:ext uri="{BB962C8B-B14F-4D97-AF65-F5344CB8AC3E}">
        <p14:creationId xmlns:p14="http://schemas.microsoft.com/office/powerpoint/2010/main" val="1834552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57FB8-9111-49C5-8CEA-E10914F0B99C}"/>
              </a:ext>
            </a:extLst>
          </p:cNvPr>
          <p:cNvSpPr>
            <a:spLocks noGrp="1"/>
          </p:cNvSpPr>
          <p:nvPr>
            <p:ph type="title"/>
          </p:nvPr>
        </p:nvSpPr>
        <p:spPr/>
        <p:txBody>
          <a:bodyPr>
            <a:normAutofit/>
          </a:bodyPr>
          <a:lstStyle/>
          <a:p>
            <a:pPr algn="ctr"/>
            <a:r>
              <a:rPr lang="en-US" sz="4000" dirty="0"/>
              <a:t>Sections 1-6</a:t>
            </a:r>
          </a:p>
        </p:txBody>
      </p:sp>
      <p:sp>
        <p:nvSpPr>
          <p:cNvPr id="3" name="Content Placeholder 2">
            <a:extLst>
              <a:ext uri="{FF2B5EF4-FFF2-40B4-BE49-F238E27FC236}">
                <a16:creationId xmlns:a16="http://schemas.microsoft.com/office/drawing/2014/main" id="{00C09723-655F-47B5-9CD6-6803F69AFD02}"/>
              </a:ext>
            </a:extLst>
          </p:cNvPr>
          <p:cNvSpPr>
            <a:spLocks noGrp="1"/>
          </p:cNvSpPr>
          <p:nvPr>
            <p:ph idx="1"/>
          </p:nvPr>
        </p:nvSpPr>
        <p:spPr>
          <a:xfrm>
            <a:off x="3830245" y="673065"/>
            <a:ext cx="7563293" cy="1059495"/>
          </a:xfrm>
        </p:spPr>
        <p:txBody>
          <a:bodyPr>
            <a:normAutofit/>
          </a:bodyPr>
          <a:lstStyle/>
          <a:p>
            <a:pPr marL="0" indent="0" algn="just">
              <a:buNone/>
            </a:pPr>
            <a:r>
              <a:rPr lang="en-US" dirty="0">
                <a:solidFill>
                  <a:schemeClr val="bg2"/>
                </a:solidFill>
              </a:rPr>
              <a:t>Sections 1-4 ask for contact and project information as well as a verification that the applicant has included the required materials;  Sections 5-6 are signature verifications.</a:t>
            </a:r>
          </a:p>
        </p:txBody>
      </p:sp>
      <p:pic>
        <p:nvPicPr>
          <p:cNvPr id="5" name="Picture 4">
            <a:extLst>
              <a:ext uri="{FF2B5EF4-FFF2-40B4-BE49-F238E27FC236}">
                <a16:creationId xmlns:a16="http://schemas.microsoft.com/office/drawing/2014/main" id="{5099CCB2-AB7B-4B17-AFD6-57E840A7A1E0}"/>
              </a:ext>
            </a:extLst>
          </p:cNvPr>
          <p:cNvPicPr>
            <a:picLocks noChangeAspect="1"/>
          </p:cNvPicPr>
          <p:nvPr/>
        </p:nvPicPr>
        <p:blipFill rotWithShape="1">
          <a:blip r:embed="rId2"/>
          <a:srcRect r="2433"/>
          <a:stretch/>
        </p:blipFill>
        <p:spPr>
          <a:xfrm>
            <a:off x="3904674" y="1822545"/>
            <a:ext cx="6706620" cy="4553230"/>
          </a:xfrm>
          <a:prstGeom prst="rect">
            <a:avLst/>
          </a:prstGeom>
          <a:ln>
            <a:solidFill>
              <a:schemeClr val="tx1"/>
            </a:solidFill>
          </a:ln>
        </p:spPr>
      </p:pic>
    </p:spTree>
    <p:extLst>
      <p:ext uri="{BB962C8B-B14F-4D97-AF65-F5344CB8AC3E}">
        <p14:creationId xmlns:p14="http://schemas.microsoft.com/office/powerpoint/2010/main" val="556611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C56EE-B302-4399-BC56-2D9AFA0FC3B2}"/>
              </a:ext>
            </a:extLst>
          </p:cNvPr>
          <p:cNvSpPr>
            <a:spLocks noGrp="1"/>
          </p:cNvSpPr>
          <p:nvPr>
            <p:ph type="title"/>
          </p:nvPr>
        </p:nvSpPr>
        <p:spPr/>
        <p:txBody>
          <a:bodyPr>
            <a:normAutofit/>
          </a:bodyPr>
          <a:lstStyle/>
          <a:p>
            <a:pPr algn="ctr"/>
            <a:r>
              <a:rPr lang="en-US" sz="4000" dirty="0"/>
              <a:t>Fee Schedule</a:t>
            </a:r>
          </a:p>
        </p:txBody>
      </p:sp>
      <p:sp>
        <p:nvSpPr>
          <p:cNvPr id="3" name="Content Placeholder 2">
            <a:extLst>
              <a:ext uri="{FF2B5EF4-FFF2-40B4-BE49-F238E27FC236}">
                <a16:creationId xmlns:a16="http://schemas.microsoft.com/office/drawing/2014/main" id="{6FD4E960-FF46-41A9-87BE-21B042D8D1C8}"/>
              </a:ext>
            </a:extLst>
          </p:cNvPr>
          <p:cNvSpPr>
            <a:spLocks noGrp="1"/>
          </p:cNvSpPr>
          <p:nvPr>
            <p:ph idx="1"/>
          </p:nvPr>
        </p:nvSpPr>
        <p:spPr>
          <a:xfrm>
            <a:off x="3816105" y="1608387"/>
            <a:ext cx="7315200" cy="1538850"/>
          </a:xfrm>
        </p:spPr>
        <p:txBody>
          <a:bodyPr>
            <a:noAutofit/>
          </a:bodyPr>
          <a:lstStyle/>
          <a:p>
            <a:pPr marL="0" indent="0" algn="just">
              <a:buNone/>
            </a:pPr>
            <a:r>
              <a:rPr lang="en-US" sz="2800" dirty="0">
                <a:solidFill>
                  <a:schemeClr val="bg2"/>
                </a:solidFill>
              </a:rPr>
              <a:t>For applicants that will have an AGI &gt; $60k in the tax year in which the Tax Credit is claimed, there is a Part 3 fee based on the final total rehabilitation expenses.  There is no fee for applicants with an AGI &lt; $60k.  Payment must be included with the Part 3 submission.</a:t>
            </a:r>
          </a:p>
        </p:txBody>
      </p:sp>
      <p:pic>
        <p:nvPicPr>
          <p:cNvPr id="5" name="Picture 4">
            <a:extLst>
              <a:ext uri="{FF2B5EF4-FFF2-40B4-BE49-F238E27FC236}">
                <a16:creationId xmlns:a16="http://schemas.microsoft.com/office/drawing/2014/main" id="{0C158A6A-569C-40E5-BE2C-5330802F3B94}"/>
              </a:ext>
            </a:extLst>
          </p:cNvPr>
          <p:cNvPicPr>
            <a:picLocks noChangeAspect="1"/>
          </p:cNvPicPr>
          <p:nvPr/>
        </p:nvPicPr>
        <p:blipFill>
          <a:blip r:embed="rId2"/>
          <a:stretch>
            <a:fillRect/>
          </a:stretch>
        </p:blipFill>
        <p:spPr>
          <a:xfrm>
            <a:off x="4234990" y="3859620"/>
            <a:ext cx="6295097" cy="2299724"/>
          </a:xfrm>
          <a:prstGeom prst="rect">
            <a:avLst/>
          </a:prstGeom>
        </p:spPr>
      </p:pic>
    </p:spTree>
    <p:extLst>
      <p:ext uri="{BB962C8B-B14F-4D97-AF65-F5344CB8AC3E}">
        <p14:creationId xmlns:p14="http://schemas.microsoft.com/office/powerpoint/2010/main" val="3679664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ABEEA-FCA8-4035-8D19-B53D67960A63}"/>
              </a:ext>
            </a:extLst>
          </p:cNvPr>
          <p:cNvSpPr>
            <a:spLocks noGrp="1"/>
          </p:cNvSpPr>
          <p:nvPr>
            <p:ph type="title"/>
          </p:nvPr>
        </p:nvSpPr>
        <p:spPr/>
        <p:txBody>
          <a:bodyPr>
            <a:normAutofit/>
          </a:bodyPr>
          <a:lstStyle/>
          <a:p>
            <a:pPr algn="ctr"/>
            <a:r>
              <a:rPr lang="en-US" sz="4000" dirty="0"/>
              <a:t>Submitting the “After” Photos</a:t>
            </a:r>
          </a:p>
        </p:txBody>
      </p:sp>
      <p:sp>
        <p:nvSpPr>
          <p:cNvPr id="3" name="Content Placeholder 2">
            <a:extLst>
              <a:ext uri="{FF2B5EF4-FFF2-40B4-BE49-F238E27FC236}">
                <a16:creationId xmlns:a16="http://schemas.microsoft.com/office/drawing/2014/main" id="{5D89B0C0-551D-4CE2-B717-60F72CAA58DE}"/>
              </a:ext>
            </a:extLst>
          </p:cNvPr>
          <p:cNvSpPr>
            <a:spLocks noGrp="1"/>
          </p:cNvSpPr>
          <p:nvPr>
            <p:ph idx="1"/>
          </p:nvPr>
        </p:nvSpPr>
        <p:spPr>
          <a:xfrm>
            <a:off x="3955312" y="552893"/>
            <a:ext cx="7398488" cy="5784112"/>
          </a:xfrm>
        </p:spPr>
        <p:txBody>
          <a:bodyPr>
            <a:noAutofit/>
          </a:bodyPr>
          <a:lstStyle/>
          <a:p>
            <a:pPr marL="0" indent="0" algn="just">
              <a:buNone/>
            </a:pPr>
            <a:r>
              <a:rPr lang="en-US" sz="2400" dirty="0">
                <a:solidFill>
                  <a:schemeClr val="bg2"/>
                </a:solidFill>
              </a:rPr>
              <a:t>The next step, before completing additional sections of the form, is to take photos of the current condition of all project work areas that were renovated or restored. </a:t>
            </a:r>
          </a:p>
          <a:p>
            <a:pPr marL="0" indent="0" algn="just">
              <a:buNone/>
            </a:pPr>
            <a:endParaRPr lang="en-US" sz="2400" dirty="0">
              <a:solidFill>
                <a:schemeClr val="bg2"/>
              </a:solidFill>
            </a:endParaRPr>
          </a:p>
          <a:p>
            <a:pPr marL="0" indent="0">
              <a:buNone/>
            </a:pPr>
            <a:r>
              <a:rPr lang="en-US" sz="2400" dirty="0">
                <a:solidFill>
                  <a:schemeClr val="bg2"/>
                </a:solidFill>
              </a:rPr>
              <a:t>This involves four steps:</a:t>
            </a:r>
          </a:p>
          <a:p>
            <a:pPr marL="971550" lvl="1" indent="-514350">
              <a:buFont typeface="+mj-lt"/>
              <a:buAutoNum type="arabicPeriod"/>
            </a:pPr>
            <a:r>
              <a:rPr lang="en-US" sz="2400" dirty="0">
                <a:solidFill>
                  <a:schemeClr val="bg2"/>
                </a:solidFill>
              </a:rPr>
              <a:t>Take photos of </a:t>
            </a:r>
            <a:r>
              <a:rPr lang="en-US" sz="2400" u="sng" dirty="0">
                <a:solidFill>
                  <a:schemeClr val="bg2"/>
                </a:solidFill>
              </a:rPr>
              <a:t>all exterior elevations </a:t>
            </a:r>
            <a:r>
              <a:rPr lang="en-US" sz="2400" dirty="0">
                <a:solidFill>
                  <a:schemeClr val="bg2"/>
                </a:solidFill>
              </a:rPr>
              <a:t>of the home as well as </a:t>
            </a:r>
            <a:r>
              <a:rPr lang="en-US" sz="2400" u="sng" dirty="0">
                <a:solidFill>
                  <a:schemeClr val="bg2"/>
                </a:solidFill>
              </a:rPr>
              <a:t>all areas that were renovated or restored </a:t>
            </a:r>
            <a:endParaRPr lang="en-US" sz="2400" dirty="0">
              <a:solidFill>
                <a:schemeClr val="bg2"/>
              </a:solidFill>
            </a:endParaRPr>
          </a:p>
          <a:p>
            <a:pPr marL="971550" lvl="1" indent="-514350">
              <a:buFont typeface="+mj-lt"/>
              <a:buAutoNum type="arabicPeriod"/>
            </a:pPr>
            <a:r>
              <a:rPr lang="en-US" sz="2400" dirty="0">
                <a:solidFill>
                  <a:schemeClr val="bg2"/>
                </a:solidFill>
              </a:rPr>
              <a:t>Rename the photographs as numbers, starting with the number 1</a:t>
            </a:r>
          </a:p>
          <a:p>
            <a:pPr marL="971550" lvl="1" indent="-514350">
              <a:buFont typeface="+mj-lt"/>
              <a:buAutoNum type="arabicPeriod"/>
            </a:pPr>
            <a:r>
              <a:rPr lang="en-US" sz="2400" dirty="0">
                <a:solidFill>
                  <a:schemeClr val="bg2"/>
                </a:solidFill>
              </a:rPr>
              <a:t>Get a copy of the rough floor plan sketch of your home that you made</a:t>
            </a:r>
          </a:p>
          <a:p>
            <a:pPr marL="971550" lvl="1" indent="-514350">
              <a:buFont typeface="+mj-lt"/>
              <a:buAutoNum type="arabicPeriod"/>
            </a:pPr>
            <a:r>
              <a:rPr lang="en-US" sz="2400" dirty="0">
                <a:solidFill>
                  <a:schemeClr val="bg2"/>
                </a:solidFill>
              </a:rPr>
              <a:t>Label on the floor plan where each of the numbered photographs were taken</a:t>
            </a:r>
          </a:p>
        </p:txBody>
      </p:sp>
    </p:spTree>
    <p:extLst>
      <p:ext uri="{BB962C8B-B14F-4D97-AF65-F5344CB8AC3E}">
        <p14:creationId xmlns:p14="http://schemas.microsoft.com/office/powerpoint/2010/main" val="3429061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DC5A2-163A-4AD0-8D39-A132D22ED0A8}"/>
              </a:ext>
            </a:extLst>
          </p:cNvPr>
          <p:cNvSpPr>
            <a:spLocks noGrp="1"/>
          </p:cNvSpPr>
          <p:nvPr>
            <p:ph type="title"/>
          </p:nvPr>
        </p:nvSpPr>
        <p:spPr>
          <a:xfrm>
            <a:off x="348503" y="3028876"/>
            <a:ext cx="2756203" cy="1325563"/>
          </a:xfrm>
        </p:spPr>
        <p:txBody>
          <a:bodyPr>
            <a:noAutofit/>
          </a:bodyPr>
          <a:lstStyle/>
          <a:p>
            <a:pPr algn="ctr"/>
            <a:r>
              <a:rPr lang="en-US" sz="4000" dirty="0"/>
              <a:t>The Project Completion Work Sheet</a:t>
            </a:r>
          </a:p>
        </p:txBody>
      </p:sp>
      <p:sp>
        <p:nvSpPr>
          <p:cNvPr id="3" name="Content Placeholder 2">
            <a:extLst>
              <a:ext uri="{FF2B5EF4-FFF2-40B4-BE49-F238E27FC236}">
                <a16:creationId xmlns:a16="http://schemas.microsoft.com/office/drawing/2014/main" id="{F6998011-0F43-42FE-8BEF-785801023B3C}"/>
              </a:ext>
            </a:extLst>
          </p:cNvPr>
          <p:cNvSpPr>
            <a:spLocks noGrp="1"/>
          </p:cNvSpPr>
          <p:nvPr>
            <p:ph idx="1"/>
          </p:nvPr>
        </p:nvSpPr>
        <p:spPr>
          <a:xfrm>
            <a:off x="3859618" y="1010203"/>
            <a:ext cx="7905661" cy="1583736"/>
          </a:xfrm>
        </p:spPr>
        <p:txBody>
          <a:bodyPr>
            <a:normAutofit/>
          </a:bodyPr>
          <a:lstStyle/>
          <a:p>
            <a:pPr marL="0" indent="0">
              <a:buNone/>
            </a:pPr>
            <a:r>
              <a:rPr lang="en-US" sz="2400" dirty="0">
                <a:solidFill>
                  <a:schemeClr val="bg2"/>
                </a:solidFill>
              </a:rPr>
              <a:t>With the keyed floor plan in hand, the next and final step is completing the Project Completion Worksheet.  Identify which photographs apply to each item and provide a description and final accounting of the work completed.</a:t>
            </a:r>
          </a:p>
        </p:txBody>
      </p:sp>
      <p:pic>
        <p:nvPicPr>
          <p:cNvPr id="5" name="Picture 4">
            <a:extLst>
              <a:ext uri="{FF2B5EF4-FFF2-40B4-BE49-F238E27FC236}">
                <a16:creationId xmlns:a16="http://schemas.microsoft.com/office/drawing/2014/main" id="{E7B925AB-625E-4180-8091-20BD11EA9936}"/>
              </a:ext>
            </a:extLst>
          </p:cNvPr>
          <p:cNvPicPr>
            <a:picLocks noChangeAspect="1"/>
          </p:cNvPicPr>
          <p:nvPr/>
        </p:nvPicPr>
        <p:blipFill rotWithShape="1">
          <a:blip r:embed="rId2"/>
          <a:srcRect b="11511"/>
          <a:stretch/>
        </p:blipFill>
        <p:spPr>
          <a:xfrm>
            <a:off x="4007877" y="3028876"/>
            <a:ext cx="6905625" cy="3009013"/>
          </a:xfrm>
          <a:prstGeom prst="rect">
            <a:avLst/>
          </a:prstGeom>
          <a:ln>
            <a:solidFill>
              <a:schemeClr val="tx1"/>
            </a:solidFill>
          </a:ln>
        </p:spPr>
      </p:pic>
      <p:sp>
        <p:nvSpPr>
          <p:cNvPr id="4" name="TextBox 3">
            <a:extLst>
              <a:ext uri="{FF2B5EF4-FFF2-40B4-BE49-F238E27FC236}">
                <a16:creationId xmlns:a16="http://schemas.microsoft.com/office/drawing/2014/main" id="{CA634DBF-0F0A-7643-EE4B-C34171C38D27}"/>
              </a:ext>
            </a:extLst>
          </p:cNvPr>
          <p:cNvSpPr txBox="1"/>
          <p:nvPr/>
        </p:nvSpPr>
        <p:spPr>
          <a:xfrm>
            <a:off x="4007877" y="2678997"/>
            <a:ext cx="1669312" cy="369332"/>
          </a:xfrm>
          <a:prstGeom prst="rect">
            <a:avLst/>
          </a:prstGeom>
          <a:noFill/>
        </p:spPr>
        <p:txBody>
          <a:bodyPr wrap="square" rtlCol="0">
            <a:spAutoFit/>
          </a:bodyPr>
          <a:lstStyle/>
          <a:p>
            <a:r>
              <a:rPr lang="en-US" dirty="0"/>
              <a:t>Example:</a:t>
            </a:r>
          </a:p>
        </p:txBody>
      </p:sp>
    </p:spTree>
    <p:extLst>
      <p:ext uri="{BB962C8B-B14F-4D97-AF65-F5344CB8AC3E}">
        <p14:creationId xmlns:p14="http://schemas.microsoft.com/office/powerpoint/2010/main" val="986762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B8ED-B15A-4618-9AC4-547D04B18C21}"/>
              </a:ext>
            </a:extLst>
          </p:cNvPr>
          <p:cNvSpPr>
            <a:spLocks noGrp="1"/>
          </p:cNvSpPr>
          <p:nvPr>
            <p:ph type="title"/>
          </p:nvPr>
        </p:nvSpPr>
        <p:spPr/>
        <p:txBody>
          <a:bodyPr>
            <a:normAutofit/>
          </a:bodyPr>
          <a:lstStyle/>
          <a:p>
            <a:pPr algn="ctr"/>
            <a:r>
              <a:rPr lang="en-US" sz="4000" dirty="0"/>
              <a:t>Submitting Part 3</a:t>
            </a:r>
          </a:p>
        </p:txBody>
      </p:sp>
      <p:sp>
        <p:nvSpPr>
          <p:cNvPr id="3" name="Content Placeholder 2">
            <a:extLst>
              <a:ext uri="{FF2B5EF4-FFF2-40B4-BE49-F238E27FC236}">
                <a16:creationId xmlns:a16="http://schemas.microsoft.com/office/drawing/2014/main" id="{535B24DB-150A-4337-AD97-AA7A725B1A67}"/>
              </a:ext>
            </a:extLst>
          </p:cNvPr>
          <p:cNvSpPr>
            <a:spLocks noGrp="1"/>
          </p:cNvSpPr>
          <p:nvPr>
            <p:ph idx="1"/>
          </p:nvPr>
        </p:nvSpPr>
        <p:spPr>
          <a:xfrm>
            <a:off x="3858636" y="1123837"/>
            <a:ext cx="7315200" cy="5120640"/>
          </a:xfrm>
        </p:spPr>
        <p:txBody>
          <a:bodyPr>
            <a:normAutofit/>
          </a:bodyPr>
          <a:lstStyle/>
          <a:p>
            <a:pPr marL="0" indent="0">
              <a:buNone/>
            </a:pPr>
            <a:r>
              <a:rPr lang="en-US" sz="2400" dirty="0">
                <a:solidFill>
                  <a:schemeClr val="bg2"/>
                </a:solidFill>
              </a:rPr>
              <a:t>There are now two ways to submit the Part 3 application:</a:t>
            </a:r>
          </a:p>
          <a:p>
            <a:pPr marL="0" indent="0">
              <a:buNone/>
            </a:pPr>
            <a:endParaRPr lang="en-US" sz="2400" dirty="0"/>
          </a:p>
          <a:p>
            <a:pPr marL="971550" lvl="1" indent="-514350">
              <a:buFont typeface="+mj-lt"/>
              <a:buAutoNum type="arabicPeriod"/>
            </a:pPr>
            <a:r>
              <a:rPr lang="en-US" sz="2400" dirty="0">
                <a:solidFill>
                  <a:schemeClr val="bg2"/>
                </a:solidFill>
              </a:rPr>
              <a:t>Submit by mail, including a USB drive containing the photos and keyed floor plan, to: OPRHP, P.O. Box 189, Waterford, NY 12188</a:t>
            </a:r>
          </a:p>
          <a:p>
            <a:pPr marL="457200" lvl="1" indent="0">
              <a:buNone/>
            </a:pPr>
            <a:endParaRPr lang="en-US" sz="1500" dirty="0">
              <a:solidFill>
                <a:schemeClr val="bg2"/>
              </a:solidFill>
            </a:endParaRPr>
          </a:p>
          <a:p>
            <a:pPr marL="457200" lvl="1" indent="0">
              <a:buNone/>
            </a:pPr>
            <a:r>
              <a:rPr lang="en-US" sz="2400" dirty="0">
                <a:solidFill>
                  <a:schemeClr val="bg2"/>
                </a:solidFill>
              </a:rPr>
              <a:t>OR</a:t>
            </a:r>
          </a:p>
          <a:p>
            <a:pPr marL="457200" lvl="1" indent="0">
              <a:buNone/>
            </a:pPr>
            <a:endParaRPr lang="en-US" sz="1500" dirty="0">
              <a:solidFill>
                <a:schemeClr val="bg2"/>
              </a:solidFill>
            </a:endParaRPr>
          </a:p>
          <a:p>
            <a:pPr marL="971550" lvl="1" indent="-514350">
              <a:buFont typeface="+mj-lt"/>
              <a:buAutoNum type="arabicPeriod" startAt="2"/>
            </a:pPr>
            <a:r>
              <a:rPr lang="en-US" sz="2400" dirty="0">
                <a:solidFill>
                  <a:schemeClr val="bg2"/>
                </a:solidFill>
              </a:rPr>
              <a:t>Submit electronically at </a:t>
            </a:r>
            <a:r>
              <a:rPr lang="en-US" sz="2400" dirty="0">
                <a:solidFill>
                  <a:srgbClr val="0070C0"/>
                </a:solidFill>
                <a:hlinkClick r:id="rId2">
                  <a:extLst>
                    <a:ext uri="{A12FA001-AC4F-418D-AE19-62706E023703}">
                      <ahyp:hlinkClr xmlns:ahyp="http://schemas.microsoft.com/office/drawing/2018/hyperlinkcolor" val="tx"/>
                    </a:ext>
                  </a:extLst>
                </a:hlinkClick>
              </a:rPr>
              <a:t>https://parks.ny.gov/shpo/tax-credit-programs/</a:t>
            </a:r>
            <a:r>
              <a:rPr lang="en-US" sz="2400" dirty="0">
                <a:solidFill>
                  <a:srgbClr val="0070C0"/>
                </a:solidFill>
              </a:rPr>
              <a:t> </a:t>
            </a:r>
            <a:r>
              <a:rPr lang="en-US" sz="2400" dirty="0">
                <a:solidFill>
                  <a:schemeClr val="bg2"/>
                </a:solidFill>
              </a:rPr>
              <a:t>by clicking “SUBMIT PART 3 APPLICATION”</a:t>
            </a:r>
          </a:p>
          <a:p>
            <a:pPr lvl="2"/>
            <a:r>
              <a:rPr lang="en-US" sz="2000" dirty="0">
                <a:solidFill>
                  <a:schemeClr val="bg2"/>
                </a:solidFill>
              </a:rPr>
              <a:t>All photos and floor plans are uploaded through the online form, which uses DocuSign.</a:t>
            </a:r>
          </a:p>
          <a:p>
            <a:endParaRPr lang="en-US" dirty="0"/>
          </a:p>
        </p:txBody>
      </p:sp>
    </p:spTree>
    <p:extLst>
      <p:ext uri="{BB962C8B-B14F-4D97-AF65-F5344CB8AC3E}">
        <p14:creationId xmlns:p14="http://schemas.microsoft.com/office/powerpoint/2010/main" val="1280317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E3D68-7E9D-4096-952F-C61FC5B0F859}"/>
              </a:ext>
            </a:extLst>
          </p:cNvPr>
          <p:cNvSpPr>
            <a:spLocks noGrp="1"/>
          </p:cNvSpPr>
          <p:nvPr>
            <p:ph type="title"/>
          </p:nvPr>
        </p:nvSpPr>
        <p:spPr/>
        <p:txBody>
          <a:bodyPr>
            <a:normAutofit/>
          </a:bodyPr>
          <a:lstStyle/>
          <a:p>
            <a:pPr algn="ctr"/>
            <a:r>
              <a:rPr lang="en-US" sz="4000" dirty="0"/>
              <a:t>After Final Submission</a:t>
            </a:r>
          </a:p>
        </p:txBody>
      </p:sp>
      <p:sp>
        <p:nvSpPr>
          <p:cNvPr id="3" name="Content Placeholder 2">
            <a:extLst>
              <a:ext uri="{FF2B5EF4-FFF2-40B4-BE49-F238E27FC236}">
                <a16:creationId xmlns:a16="http://schemas.microsoft.com/office/drawing/2014/main" id="{CF272697-CCB8-406B-8787-0810AD0BA9B1}"/>
              </a:ext>
            </a:extLst>
          </p:cNvPr>
          <p:cNvSpPr>
            <a:spLocks noGrp="1"/>
          </p:cNvSpPr>
          <p:nvPr>
            <p:ph idx="1"/>
          </p:nvPr>
        </p:nvSpPr>
        <p:spPr>
          <a:xfrm>
            <a:off x="3869267" y="864108"/>
            <a:ext cx="7730853" cy="5120640"/>
          </a:xfrm>
        </p:spPr>
        <p:txBody>
          <a:bodyPr>
            <a:normAutofit/>
          </a:bodyPr>
          <a:lstStyle/>
          <a:p>
            <a:pPr marL="0" indent="0" algn="just">
              <a:buNone/>
            </a:pPr>
            <a:r>
              <a:rPr lang="en-US" sz="2400" dirty="0">
                <a:solidFill>
                  <a:schemeClr val="bg2"/>
                </a:solidFill>
              </a:rPr>
              <a:t>Once OPRHP receives the application, it has 30 days to review the submission.  All communications from OPRHP will be via email.  If looking to claim the Tax Credit for the current Tax Year, submit Part 3 by no later than December 1.  </a:t>
            </a:r>
          </a:p>
          <a:p>
            <a:pPr marL="0" indent="0" algn="just">
              <a:buNone/>
            </a:pPr>
            <a:endParaRPr lang="en-US" sz="2400" dirty="0">
              <a:solidFill>
                <a:schemeClr val="bg2"/>
              </a:solidFill>
            </a:endParaRPr>
          </a:p>
          <a:p>
            <a:pPr marL="0" indent="0" algn="just">
              <a:buNone/>
            </a:pPr>
            <a:r>
              <a:rPr lang="en-US" sz="2400" dirty="0">
                <a:solidFill>
                  <a:schemeClr val="bg2"/>
                </a:solidFill>
              </a:rPr>
              <a:t>So long as the work completed is consistent with the approved project and the spend is generally consistent with the work performed, OPRHP will issue a certification—it’s just a one-page letter—of completion.  This certification is what is used when filing taxes.  </a:t>
            </a:r>
          </a:p>
        </p:txBody>
      </p:sp>
    </p:spTree>
    <p:extLst>
      <p:ext uri="{BB962C8B-B14F-4D97-AF65-F5344CB8AC3E}">
        <p14:creationId xmlns:p14="http://schemas.microsoft.com/office/powerpoint/2010/main" val="996471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140FB-A0CA-4F61-A556-EE38DAA16340}"/>
              </a:ext>
            </a:extLst>
          </p:cNvPr>
          <p:cNvSpPr>
            <a:spLocks noGrp="1"/>
          </p:cNvSpPr>
          <p:nvPr>
            <p:ph type="title"/>
          </p:nvPr>
        </p:nvSpPr>
        <p:spPr/>
        <p:txBody>
          <a:bodyPr/>
          <a:lstStyle/>
          <a:p>
            <a:r>
              <a:rPr lang="en-US" dirty="0">
                <a:solidFill>
                  <a:schemeClr val="bg2"/>
                </a:solidFill>
              </a:rPr>
              <a:t>Claiming the Tax Credit</a:t>
            </a:r>
          </a:p>
        </p:txBody>
      </p:sp>
    </p:spTree>
    <p:extLst>
      <p:ext uri="{BB962C8B-B14F-4D97-AF65-F5344CB8AC3E}">
        <p14:creationId xmlns:p14="http://schemas.microsoft.com/office/powerpoint/2010/main" val="4021000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597EC-856D-41A5-8D48-778ADC533D13}"/>
              </a:ext>
            </a:extLst>
          </p:cNvPr>
          <p:cNvSpPr>
            <a:spLocks noGrp="1"/>
          </p:cNvSpPr>
          <p:nvPr>
            <p:ph type="title"/>
          </p:nvPr>
        </p:nvSpPr>
        <p:spPr/>
        <p:txBody>
          <a:bodyPr>
            <a:normAutofit/>
          </a:bodyPr>
          <a:lstStyle/>
          <a:p>
            <a:pPr algn="ctr"/>
            <a:r>
              <a:rPr lang="en-US" sz="4000" dirty="0"/>
              <a:t>Claiming the Credit</a:t>
            </a:r>
          </a:p>
        </p:txBody>
      </p:sp>
      <p:sp>
        <p:nvSpPr>
          <p:cNvPr id="3" name="Content Placeholder 2">
            <a:extLst>
              <a:ext uri="{FF2B5EF4-FFF2-40B4-BE49-F238E27FC236}">
                <a16:creationId xmlns:a16="http://schemas.microsoft.com/office/drawing/2014/main" id="{23762B15-4A2D-4550-82FB-BF475C78CFEA}"/>
              </a:ext>
            </a:extLst>
          </p:cNvPr>
          <p:cNvSpPr>
            <a:spLocks noGrp="1"/>
          </p:cNvSpPr>
          <p:nvPr>
            <p:ph idx="1"/>
          </p:nvPr>
        </p:nvSpPr>
        <p:spPr>
          <a:xfrm>
            <a:off x="3785190" y="627321"/>
            <a:ext cx="7953153" cy="5688419"/>
          </a:xfrm>
        </p:spPr>
        <p:txBody>
          <a:bodyPr>
            <a:noAutofit/>
          </a:bodyPr>
          <a:lstStyle/>
          <a:p>
            <a:r>
              <a:rPr lang="en-US" dirty="0">
                <a:solidFill>
                  <a:schemeClr val="bg2"/>
                </a:solidFill>
              </a:rPr>
              <a:t>The Tax Credit form is filed with the individual’s New York State tax filing.  </a:t>
            </a:r>
          </a:p>
          <a:p>
            <a:pPr lvl="1"/>
            <a:r>
              <a:rPr lang="en-US" sz="2000" dirty="0">
                <a:solidFill>
                  <a:schemeClr val="bg2"/>
                </a:solidFill>
              </a:rPr>
              <a:t>For taxpayers with an </a:t>
            </a:r>
            <a:r>
              <a:rPr lang="en-US" sz="2000" u="sng" dirty="0">
                <a:solidFill>
                  <a:schemeClr val="bg2"/>
                </a:solidFill>
              </a:rPr>
              <a:t>AGI &lt; $60k</a:t>
            </a:r>
            <a:r>
              <a:rPr lang="en-US" sz="2000" dirty="0">
                <a:solidFill>
                  <a:schemeClr val="bg2"/>
                </a:solidFill>
              </a:rPr>
              <a:t>, the Tax Credit will cancel out any NYS taxes owed, and the remainder will be refunded to the taxpayer.</a:t>
            </a:r>
          </a:p>
          <a:p>
            <a:pPr lvl="1"/>
            <a:r>
              <a:rPr lang="en-US" sz="2000" dirty="0">
                <a:solidFill>
                  <a:schemeClr val="bg2"/>
                </a:solidFill>
              </a:rPr>
              <a:t>For taxpayers with an </a:t>
            </a:r>
            <a:r>
              <a:rPr lang="en-US" sz="2000" u="sng" dirty="0">
                <a:solidFill>
                  <a:schemeClr val="bg2"/>
                </a:solidFill>
              </a:rPr>
              <a:t>AGI &gt; $60k</a:t>
            </a:r>
            <a:r>
              <a:rPr lang="en-US" sz="2000" dirty="0">
                <a:solidFill>
                  <a:schemeClr val="bg2"/>
                </a:solidFill>
              </a:rPr>
              <a:t>, the Tax Credit will cancel out any NYS taxes owed, and the remainder will be applied to future tax years.</a:t>
            </a:r>
          </a:p>
          <a:p>
            <a:r>
              <a:rPr lang="en-US" dirty="0">
                <a:solidFill>
                  <a:schemeClr val="bg2"/>
                </a:solidFill>
              </a:rPr>
              <a:t>The form to claim the Tax Credit is IT-237</a:t>
            </a:r>
          </a:p>
          <a:p>
            <a:pPr lvl="1"/>
            <a:r>
              <a:rPr lang="en-US" sz="2000" dirty="0">
                <a:solidFill>
                  <a:schemeClr val="bg2"/>
                </a:solidFill>
              </a:rPr>
              <a:t>Some self-preparation tax software will not support this form; FreeTaxUSA does support this form and is a recognized company by NYS</a:t>
            </a:r>
          </a:p>
          <a:p>
            <a:r>
              <a:rPr lang="en-US" dirty="0">
                <a:solidFill>
                  <a:schemeClr val="bg2"/>
                </a:solidFill>
              </a:rPr>
              <a:t>The Tax Credit amount is 20% of the total spend submitted on Part 3 and certified by OPRHP, with a maximum $50k credit</a:t>
            </a:r>
          </a:p>
        </p:txBody>
      </p:sp>
    </p:spTree>
    <p:extLst>
      <p:ext uri="{BB962C8B-B14F-4D97-AF65-F5344CB8AC3E}">
        <p14:creationId xmlns:p14="http://schemas.microsoft.com/office/powerpoint/2010/main" val="2750107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D40E5B-CF6E-465B-A44B-2FD3BD74BC87}"/>
              </a:ext>
            </a:extLst>
          </p:cNvPr>
          <p:cNvSpPr txBox="1"/>
          <p:nvPr/>
        </p:nvSpPr>
        <p:spPr>
          <a:xfrm>
            <a:off x="1071154" y="2644170"/>
            <a:ext cx="10049692" cy="1569660"/>
          </a:xfrm>
          <a:prstGeom prst="rect">
            <a:avLst/>
          </a:prstGeom>
          <a:noFill/>
        </p:spPr>
        <p:txBody>
          <a:bodyPr wrap="square" rtlCol="0">
            <a:spAutoFit/>
          </a:bodyPr>
          <a:lstStyle/>
          <a:p>
            <a:pPr algn="ctr"/>
            <a:r>
              <a:rPr lang="en-US" sz="9600" dirty="0"/>
              <a:t>Questions?</a:t>
            </a:r>
          </a:p>
        </p:txBody>
      </p:sp>
    </p:spTree>
    <p:extLst>
      <p:ext uri="{BB962C8B-B14F-4D97-AF65-F5344CB8AC3E}">
        <p14:creationId xmlns:p14="http://schemas.microsoft.com/office/powerpoint/2010/main" val="2114357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67987-A661-414E-A6CC-721873B8D733}"/>
              </a:ext>
            </a:extLst>
          </p:cNvPr>
          <p:cNvSpPr>
            <a:spLocks noGrp="1"/>
          </p:cNvSpPr>
          <p:nvPr>
            <p:ph type="title"/>
          </p:nvPr>
        </p:nvSpPr>
        <p:spPr/>
        <p:txBody>
          <a:bodyPr>
            <a:normAutofit/>
          </a:bodyPr>
          <a:lstStyle/>
          <a:p>
            <a:pPr algn="ctr"/>
            <a:r>
              <a:rPr lang="en-US" sz="4000" dirty="0"/>
              <a:t>Please Support the PCA</a:t>
            </a:r>
          </a:p>
        </p:txBody>
      </p:sp>
      <p:pic>
        <p:nvPicPr>
          <p:cNvPr id="5" name="Content Placeholder 4">
            <a:extLst>
              <a:ext uri="{FF2B5EF4-FFF2-40B4-BE49-F238E27FC236}">
                <a16:creationId xmlns:a16="http://schemas.microsoft.com/office/drawing/2014/main" id="{A40BA0F3-C1AE-4A84-A474-B4D06FE1CDE6}"/>
              </a:ext>
            </a:extLst>
          </p:cNvPr>
          <p:cNvPicPr>
            <a:picLocks noGrp="1" noChangeAspect="1"/>
          </p:cNvPicPr>
          <p:nvPr>
            <p:ph idx="1"/>
          </p:nvPr>
        </p:nvPicPr>
        <p:blipFill>
          <a:blip r:embed="rId2"/>
          <a:stretch>
            <a:fillRect/>
          </a:stretch>
        </p:blipFill>
        <p:spPr>
          <a:xfrm>
            <a:off x="4369354" y="2721713"/>
            <a:ext cx="6781800" cy="3552825"/>
          </a:xfrm>
        </p:spPr>
      </p:pic>
      <p:sp>
        <p:nvSpPr>
          <p:cNvPr id="6" name="TextBox 5">
            <a:extLst>
              <a:ext uri="{FF2B5EF4-FFF2-40B4-BE49-F238E27FC236}">
                <a16:creationId xmlns:a16="http://schemas.microsoft.com/office/drawing/2014/main" id="{6DC93BDE-19B5-42A6-9297-04AD09DECAFF}"/>
              </a:ext>
            </a:extLst>
          </p:cNvPr>
          <p:cNvSpPr txBox="1"/>
          <p:nvPr/>
        </p:nvSpPr>
        <p:spPr>
          <a:xfrm>
            <a:off x="3965945" y="1047982"/>
            <a:ext cx="7858978" cy="1569660"/>
          </a:xfrm>
          <a:prstGeom prst="rect">
            <a:avLst/>
          </a:prstGeom>
          <a:noFill/>
        </p:spPr>
        <p:txBody>
          <a:bodyPr wrap="square" rtlCol="0">
            <a:spAutoFit/>
          </a:bodyPr>
          <a:lstStyle/>
          <a:p>
            <a:pPr algn="ctr"/>
            <a:r>
              <a:rPr lang="en-US" sz="2400" dirty="0"/>
              <a:t>Thank you for attending.  If you found value in the workshop, please consider making a donation to the PCA.  You can use the QR codes below or go to the PCA website.  </a:t>
            </a:r>
          </a:p>
          <a:p>
            <a:pPr algn="ctr"/>
            <a:r>
              <a:rPr lang="en-US" sz="2400" dirty="0"/>
              <a:t>Questions can be sent to pcadirector@gmail.com</a:t>
            </a:r>
          </a:p>
        </p:txBody>
      </p:sp>
    </p:spTree>
    <p:extLst>
      <p:ext uri="{BB962C8B-B14F-4D97-AF65-F5344CB8AC3E}">
        <p14:creationId xmlns:p14="http://schemas.microsoft.com/office/powerpoint/2010/main" val="2070566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EA9C8-5302-4AE3-8C75-C12D39988787}"/>
              </a:ext>
            </a:extLst>
          </p:cNvPr>
          <p:cNvSpPr>
            <a:spLocks noGrp="1"/>
          </p:cNvSpPr>
          <p:nvPr>
            <p:ph type="title"/>
          </p:nvPr>
        </p:nvSpPr>
        <p:spPr/>
        <p:txBody>
          <a:bodyPr>
            <a:normAutofit/>
          </a:bodyPr>
          <a:lstStyle/>
          <a:p>
            <a:pPr algn="ctr"/>
            <a:r>
              <a:rPr lang="en-US" sz="4000" dirty="0"/>
              <a:t>What is the Tax Credit?</a:t>
            </a:r>
          </a:p>
        </p:txBody>
      </p:sp>
      <p:sp>
        <p:nvSpPr>
          <p:cNvPr id="3" name="Content Placeholder 2">
            <a:extLst>
              <a:ext uri="{FF2B5EF4-FFF2-40B4-BE49-F238E27FC236}">
                <a16:creationId xmlns:a16="http://schemas.microsoft.com/office/drawing/2014/main" id="{D901F824-9F46-4C74-BB1F-F2DB0C5E2D02}"/>
              </a:ext>
            </a:extLst>
          </p:cNvPr>
          <p:cNvSpPr>
            <a:spLocks noGrp="1"/>
          </p:cNvSpPr>
          <p:nvPr>
            <p:ph idx="1"/>
          </p:nvPr>
        </p:nvSpPr>
        <p:spPr/>
        <p:txBody>
          <a:bodyPr>
            <a:normAutofit/>
          </a:bodyPr>
          <a:lstStyle/>
          <a:p>
            <a:pPr algn="just"/>
            <a:r>
              <a:rPr lang="en-US" sz="2800" dirty="0">
                <a:solidFill>
                  <a:schemeClr val="tx1"/>
                </a:solidFill>
              </a:rPr>
              <a:t>The Historic Homeownership Rehabilitation Credit program offers a state income tax credit equal to 20% of qualified rehabilitation expenses associated with repair, maintenance, and upgrades to historic homes. The value of the credit is applied to the NYS tax liability to reduce the amount a taxpayer will owe. The program covers 20% of qualified rehabilitation expenses up to a credit value of $50,000 per year. </a:t>
            </a:r>
          </a:p>
        </p:txBody>
      </p:sp>
    </p:spTree>
    <p:extLst>
      <p:ext uri="{BB962C8B-B14F-4D97-AF65-F5344CB8AC3E}">
        <p14:creationId xmlns:p14="http://schemas.microsoft.com/office/powerpoint/2010/main" val="2026000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1A722-2B05-499B-9190-F00C7153C510}"/>
              </a:ext>
            </a:extLst>
          </p:cNvPr>
          <p:cNvSpPr>
            <a:spLocks noGrp="1"/>
          </p:cNvSpPr>
          <p:nvPr>
            <p:ph type="title"/>
          </p:nvPr>
        </p:nvSpPr>
        <p:spPr/>
        <p:txBody>
          <a:bodyPr>
            <a:normAutofit/>
          </a:bodyPr>
          <a:lstStyle/>
          <a:p>
            <a:pPr algn="ctr"/>
            <a:r>
              <a:rPr lang="en-US" sz="4000" dirty="0"/>
              <a:t>Eligibility</a:t>
            </a:r>
          </a:p>
        </p:txBody>
      </p:sp>
      <p:sp>
        <p:nvSpPr>
          <p:cNvPr id="3" name="Content Placeholder 2">
            <a:extLst>
              <a:ext uri="{FF2B5EF4-FFF2-40B4-BE49-F238E27FC236}">
                <a16:creationId xmlns:a16="http://schemas.microsoft.com/office/drawing/2014/main" id="{F6C64FA1-66AF-46F0-AEF2-30D078F6D289}"/>
              </a:ext>
            </a:extLst>
          </p:cNvPr>
          <p:cNvSpPr>
            <a:spLocks noGrp="1"/>
          </p:cNvSpPr>
          <p:nvPr>
            <p:ph idx="1"/>
          </p:nvPr>
        </p:nvSpPr>
        <p:spPr>
          <a:xfrm>
            <a:off x="3869268" y="888563"/>
            <a:ext cx="7315200" cy="5071729"/>
          </a:xfrm>
        </p:spPr>
        <p:txBody>
          <a:bodyPr>
            <a:normAutofit fontScale="92500" lnSpcReduction="10000"/>
          </a:bodyPr>
          <a:lstStyle/>
          <a:p>
            <a:pPr marL="0" indent="0">
              <a:buNone/>
            </a:pPr>
            <a:r>
              <a:rPr lang="en-US" sz="3000" dirty="0">
                <a:solidFill>
                  <a:schemeClr val="tx1"/>
                </a:solidFill>
              </a:rPr>
              <a:t>There are two broad components of Tax Credit Eligibility: </a:t>
            </a:r>
          </a:p>
          <a:p>
            <a:pPr marL="514350" indent="-514350">
              <a:buAutoNum type="arabicParenBoth"/>
            </a:pPr>
            <a:r>
              <a:rPr lang="en-US" sz="3000" dirty="0">
                <a:solidFill>
                  <a:schemeClr val="tx1"/>
                </a:solidFill>
              </a:rPr>
              <a:t>eligibility of the home and </a:t>
            </a:r>
          </a:p>
          <a:p>
            <a:pPr marL="514350" indent="-514350">
              <a:buAutoNum type="arabicParenBoth"/>
            </a:pPr>
            <a:r>
              <a:rPr lang="en-US" sz="3000" dirty="0">
                <a:solidFill>
                  <a:schemeClr val="tx1"/>
                </a:solidFill>
              </a:rPr>
              <a:t>eligibility of the project. </a:t>
            </a:r>
          </a:p>
          <a:p>
            <a:pPr marL="0" indent="0">
              <a:buNone/>
            </a:pPr>
            <a:r>
              <a:rPr lang="en-US" sz="3000" dirty="0">
                <a:solidFill>
                  <a:schemeClr val="tx1"/>
                </a:solidFill>
              </a:rPr>
              <a:t> </a:t>
            </a:r>
          </a:p>
          <a:p>
            <a:pPr marL="0" indent="0">
              <a:buNone/>
            </a:pPr>
            <a:r>
              <a:rPr lang="en-US" sz="3000" dirty="0">
                <a:solidFill>
                  <a:schemeClr val="tx1"/>
                </a:solidFill>
              </a:rPr>
              <a:t>To be eligible, a home must be an owner-occupied residential structure.  Owner-occupied multi-family residential structures are eligible for the Tax Credit, but subject to reductions.  These restrictions are not part of this workshop, but for more information contact Preservation Buffalo Niagara.</a:t>
            </a:r>
            <a:endParaRPr lang="en-US" sz="3000" dirty="0"/>
          </a:p>
        </p:txBody>
      </p:sp>
    </p:spTree>
    <p:extLst>
      <p:ext uri="{BB962C8B-B14F-4D97-AF65-F5344CB8AC3E}">
        <p14:creationId xmlns:p14="http://schemas.microsoft.com/office/powerpoint/2010/main" val="3791780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AB31E-36F5-48DA-96E7-D052C45E7F95}"/>
              </a:ext>
            </a:extLst>
          </p:cNvPr>
          <p:cNvSpPr>
            <a:spLocks noGrp="1"/>
          </p:cNvSpPr>
          <p:nvPr>
            <p:ph type="title"/>
          </p:nvPr>
        </p:nvSpPr>
        <p:spPr/>
        <p:txBody>
          <a:bodyPr>
            <a:normAutofit/>
          </a:bodyPr>
          <a:lstStyle/>
          <a:p>
            <a:pPr algn="ctr"/>
            <a:r>
              <a:rPr lang="en-US" sz="4000" dirty="0"/>
              <a:t>Eligibility of the Home</a:t>
            </a:r>
          </a:p>
        </p:txBody>
      </p:sp>
      <p:sp>
        <p:nvSpPr>
          <p:cNvPr id="3" name="Content Placeholder 2">
            <a:extLst>
              <a:ext uri="{FF2B5EF4-FFF2-40B4-BE49-F238E27FC236}">
                <a16:creationId xmlns:a16="http://schemas.microsoft.com/office/drawing/2014/main" id="{CF89E6A9-0C71-471B-9619-A70922115A9C}"/>
              </a:ext>
            </a:extLst>
          </p:cNvPr>
          <p:cNvSpPr>
            <a:spLocks noGrp="1"/>
          </p:cNvSpPr>
          <p:nvPr>
            <p:ph idx="1"/>
          </p:nvPr>
        </p:nvSpPr>
        <p:spPr>
          <a:xfrm>
            <a:off x="3848986" y="864108"/>
            <a:ext cx="7335482" cy="5120640"/>
          </a:xfrm>
        </p:spPr>
        <p:txBody>
          <a:bodyPr>
            <a:normAutofit/>
          </a:bodyPr>
          <a:lstStyle/>
          <a:p>
            <a:pPr marL="0" indent="0" algn="just">
              <a:buNone/>
            </a:pPr>
            <a:r>
              <a:rPr lang="en-US" sz="2800" dirty="0">
                <a:solidFill>
                  <a:schemeClr val="tx1"/>
                </a:solidFill>
              </a:rPr>
              <a:t>There are a number of additional eligibility requirements, but for Parkside purposes, practically all homes within the Parkside Community Association’s service area are eligible as contributing structures of the </a:t>
            </a:r>
            <a:r>
              <a:rPr lang="en-US" sz="2800" u="sng" dirty="0">
                <a:solidFill>
                  <a:schemeClr val="tx1"/>
                </a:solidFill>
              </a:rPr>
              <a:t>Parkside East Historic District</a:t>
            </a:r>
            <a:r>
              <a:rPr lang="en-US" sz="2800" dirty="0">
                <a:solidFill>
                  <a:schemeClr val="tx1"/>
                </a:solidFill>
              </a:rPr>
              <a:t>.  Vernon Triangle and Agassiz Circle (south of 198) are not currently eligible.  A parcel map with all included houses can be found at </a:t>
            </a:r>
            <a:r>
              <a:rPr lang="en-US" sz="2800" dirty="0">
                <a:solidFill>
                  <a:srgbClr val="0070C0"/>
                </a:solidFill>
                <a:hlinkClick r:id="rId2">
                  <a:extLst>
                    <a:ext uri="{A12FA001-AC4F-418D-AE19-62706E023703}">
                      <ahyp:hlinkClr xmlns:ahyp="http://schemas.microsoft.com/office/drawing/2018/hyperlinkcolor" val="tx"/>
                    </a:ext>
                  </a:extLst>
                </a:hlinkClick>
              </a:rPr>
              <a:t>https://cris.parks.ny.gov</a:t>
            </a:r>
            <a:r>
              <a:rPr lang="en-US" sz="2800" dirty="0">
                <a:solidFill>
                  <a:schemeClr val="tx1"/>
                </a:solidFill>
              </a:rPr>
              <a:t>.  </a:t>
            </a:r>
          </a:p>
        </p:txBody>
      </p:sp>
    </p:spTree>
    <p:extLst>
      <p:ext uri="{BB962C8B-B14F-4D97-AF65-F5344CB8AC3E}">
        <p14:creationId xmlns:p14="http://schemas.microsoft.com/office/powerpoint/2010/main" val="3370635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D0D86-CEC2-478F-B5A3-A0059D446325}"/>
              </a:ext>
            </a:extLst>
          </p:cNvPr>
          <p:cNvSpPr>
            <a:spLocks noGrp="1"/>
          </p:cNvSpPr>
          <p:nvPr>
            <p:ph type="title"/>
          </p:nvPr>
        </p:nvSpPr>
        <p:spPr/>
        <p:txBody>
          <a:bodyPr>
            <a:normAutofit/>
          </a:bodyPr>
          <a:lstStyle/>
          <a:p>
            <a:pPr algn="ctr"/>
            <a:r>
              <a:rPr lang="en-US" sz="4000" dirty="0"/>
              <a:t>Eligibility of the Project</a:t>
            </a:r>
          </a:p>
        </p:txBody>
      </p:sp>
      <p:sp>
        <p:nvSpPr>
          <p:cNvPr id="3" name="Content Placeholder 2">
            <a:extLst>
              <a:ext uri="{FF2B5EF4-FFF2-40B4-BE49-F238E27FC236}">
                <a16:creationId xmlns:a16="http://schemas.microsoft.com/office/drawing/2014/main" id="{4BE9E695-9FC3-4588-99AB-371C7CA0B4C0}"/>
              </a:ext>
            </a:extLst>
          </p:cNvPr>
          <p:cNvSpPr>
            <a:spLocks noGrp="1"/>
          </p:cNvSpPr>
          <p:nvPr>
            <p:ph idx="1"/>
          </p:nvPr>
        </p:nvSpPr>
        <p:spPr>
          <a:xfrm>
            <a:off x="3858636" y="1442970"/>
            <a:ext cx="7315200" cy="4282050"/>
          </a:xfrm>
        </p:spPr>
        <p:txBody>
          <a:bodyPr>
            <a:normAutofit/>
          </a:bodyPr>
          <a:lstStyle/>
          <a:p>
            <a:pPr marL="514350" indent="-514350">
              <a:buFont typeface="+mj-lt"/>
              <a:buAutoNum type="arabicPeriod"/>
            </a:pPr>
            <a:r>
              <a:rPr lang="en-US" sz="2800" dirty="0">
                <a:solidFill>
                  <a:schemeClr val="tx1"/>
                </a:solidFill>
              </a:rPr>
              <a:t>Total project spend must be at least $5,000</a:t>
            </a:r>
          </a:p>
          <a:p>
            <a:pPr marL="514350" indent="-514350">
              <a:buFont typeface="+mj-lt"/>
              <a:buAutoNum type="arabicPeriod"/>
            </a:pPr>
            <a:r>
              <a:rPr lang="en-US" sz="2800" dirty="0">
                <a:solidFill>
                  <a:schemeClr val="tx1"/>
                </a:solidFill>
              </a:rPr>
              <a:t>At least 5% of project spend must be on exterior work</a:t>
            </a:r>
          </a:p>
          <a:p>
            <a:pPr marL="514350" indent="-514350">
              <a:buFont typeface="+mj-lt"/>
              <a:buAutoNum type="arabicPeriod"/>
            </a:pPr>
            <a:r>
              <a:rPr lang="en-US" sz="2800" dirty="0">
                <a:solidFill>
                  <a:schemeClr val="tx1"/>
                </a:solidFill>
              </a:rPr>
              <a:t>Project must be approved by OPHRP before work begins</a:t>
            </a:r>
          </a:p>
          <a:p>
            <a:pPr marL="514350" indent="-514350">
              <a:buFont typeface="+mj-lt"/>
              <a:buAutoNum type="arabicPeriod"/>
            </a:pPr>
            <a:r>
              <a:rPr lang="en-US" sz="2800" dirty="0">
                <a:solidFill>
                  <a:schemeClr val="tx1"/>
                </a:solidFill>
              </a:rPr>
              <a:t>All project work must be “Qualified Rehabilitation Expenses”</a:t>
            </a:r>
          </a:p>
        </p:txBody>
      </p:sp>
    </p:spTree>
    <p:extLst>
      <p:ext uri="{BB962C8B-B14F-4D97-AF65-F5344CB8AC3E}">
        <p14:creationId xmlns:p14="http://schemas.microsoft.com/office/powerpoint/2010/main" val="3078513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21531-4247-4603-A6FC-7FD18D96AFF5}"/>
              </a:ext>
            </a:extLst>
          </p:cNvPr>
          <p:cNvSpPr>
            <a:spLocks noGrp="1"/>
          </p:cNvSpPr>
          <p:nvPr>
            <p:ph type="title"/>
          </p:nvPr>
        </p:nvSpPr>
        <p:spPr>
          <a:xfrm>
            <a:off x="189124" y="1123837"/>
            <a:ext cx="3064439" cy="4601183"/>
          </a:xfrm>
        </p:spPr>
        <p:txBody>
          <a:bodyPr>
            <a:normAutofit/>
          </a:bodyPr>
          <a:lstStyle/>
          <a:p>
            <a:pPr algn="ctr"/>
            <a:r>
              <a:rPr lang="en-US" sz="4000" dirty="0"/>
              <a:t>Qualified Rehabilitation Expenses</a:t>
            </a:r>
          </a:p>
        </p:txBody>
      </p:sp>
      <p:pic>
        <p:nvPicPr>
          <p:cNvPr id="5" name="Content Placeholder 4">
            <a:extLst>
              <a:ext uri="{FF2B5EF4-FFF2-40B4-BE49-F238E27FC236}">
                <a16:creationId xmlns:a16="http://schemas.microsoft.com/office/drawing/2014/main" id="{D8648E66-2B71-4956-B3ED-E4C7AF932563}"/>
              </a:ext>
            </a:extLst>
          </p:cNvPr>
          <p:cNvPicPr>
            <a:picLocks noGrp="1" noChangeAspect="1"/>
          </p:cNvPicPr>
          <p:nvPr>
            <p:ph idx="1"/>
          </p:nvPr>
        </p:nvPicPr>
        <p:blipFill>
          <a:blip r:embed="rId2"/>
          <a:stretch>
            <a:fillRect/>
          </a:stretch>
        </p:blipFill>
        <p:spPr>
          <a:xfrm>
            <a:off x="3598365" y="1123837"/>
            <a:ext cx="8457673" cy="4812930"/>
          </a:xfrm>
        </p:spPr>
      </p:pic>
    </p:spTree>
    <p:extLst>
      <p:ext uri="{BB962C8B-B14F-4D97-AF65-F5344CB8AC3E}">
        <p14:creationId xmlns:p14="http://schemas.microsoft.com/office/powerpoint/2010/main" val="597532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21531-4247-4603-A6FC-7FD18D96AFF5}"/>
              </a:ext>
            </a:extLst>
          </p:cNvPr>
          <p:cNvSpPr>
            <a:spLocks noGrp="1"/>
          </p:cNvSpPr>
          <p:nvPr>
            <p:ph type="title"/>
          </p:nvPr>
        </p:nvSpPr>
        <p:spPr/>
        <p:txBody>
          <a:bodyPr>
            <a:normAutofit/>
          </a:bodyPr>
          <a:lstStyle/>
          <a:p>
            <a:pPr algn="ctr"/>
            <a:r>
              <a:rPr lang="en-US" sz="4000" dirty="0"/>
              <a:t>Disallowed Expenses</a:t>
            </a:r>
          </a:p>
        </p:txBody>
      </p:sp>
      <p:pic>
        <p:nvPicPr>
          <p:cNvPr id="7" name="Content Placeholder 6">
            <a:extLst>
              <a:ext uri="{FF2B5EF4-FFF2-40B4-BE49-F238E27FC236}">
                <a16:creationId xmlns:a16="http://schemas.microsoft.com/office/drawing/2014/main" id="{34A2C8DD-919D-445B-BC5B-726271DB6A1C}"/>
              </a:ext>
            </a:extLst>
          </p:cNvPr>
          <p:cNvPicPr>
            <a:picLocks noGrp="1" noChangeAspect="1"/>
          </p:cNvPicPr>
          <p:nvPr>
            <p:ph idx="1"/>
          </p:nvPr>
        </p:nvPicPr>
        <p:blipFill>
          <a:blip r:embed="rId2"/>
          <a:stretch>
            <a:fillRect/>
          </a:stretch>
        </p:blipFill>
        <p:spPr>
          <a:xfrm>
            <a:off x="3645451" y="1416530"/>
            <a:ext cx="8313967" cy="4308490"/>
          </a:xfrm>
        </p:spPr>
      </p:pic>
    </p:spTree>
    <p:extLst>
      <p:ext uri="{BB962C8B-B14F-4D97-AF65-F5344CB8AC3E}">
        <p14:creationId xmlns:p14="http://schemas.microsoft.com/office/powerpoint/2010/main" val="1953967028"/>
      </p:ext>
    </p:extLst>
  </p:cSld>
  <p:clrMapOvr>
    <a:masterClrMapping/>
  </p:clrMapOvr>
</p:sld>
</file>

<file path=ppt/theme/theme1.xml><?xml version="1.0" encoding="utf-8"?>
<a:theme xmlns:a="http://schemas.openxmlformats.org/drawingml/2006/main" name="Frame">
  <a:themeElements>
    <a:clrScheme name="Custom 3">
      <a:dk1>
        <a:srgbClr val="000000"/>
      </a:dk1>
      <a:lt1>
        <a:srgbClr val="FFFFFF"/>
      </a:lt1>
      <a:dk2>
        <a:srgbClr val="545454"/>
      </a:dk2>
      <a:lt2>
        <a:srgbClr val="000000"/>
      </a:lt2>
      <a:accent1>
        <a:srgbClr val="001746"/>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574</TotalTime>
  <Words>2315</Words>
  <Application>Microsoft Office PowerPoint</Application>
  <PresentationFormat>Widescreen</PresentationFormat>
  <Paragraphs>150</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Corbel</vt:lpstr>
      <vt:lpstr>Wingdings 2</vt:lpstr>
      <vt:lpstr>Frame</vt:lpstr>
      <vt:lpstr>New York Historic Homeownership Rehabilitation Credit Workshop</vt:lpstr>
      <vt:lpstr>Agenda</vt:lpstr>
      <vt:lpstr>Eligibility</vt:lpstr>
      <vt:lpstr>What is the Tax Credit?</vt:lpstr>
      <vt:lpstr>Eligibility</vt:lpstr>
      <vt:lpstr>Eligibility of the Home</vt:lpstr>
      <vt:lpstr>Eligibility of the Project</vt:lpstr>
      <vt:lpstr>Qualified Rehabilitation Expenses</vt:lpstr>
      <vt:lpstr>Disallowed Expenses</vt:lpstr>
      <vt:lpstr>Qualified Rehabilitation Expenses FAQs</vt:lpstr>
      <vt:lpstr>Determining the Scope of the Project</vt:lpstr>
      <vt:lpstr>What is a Project?</vt:lpstr>
      <vt:lpstr>Project Scoping Tips</vt:lpstr>
      <vt:lpstr>Application Part 1 &amp;2 </vt:lpstr>
      <vt:lpstr>What is Part 1 &amp; 2?</vt:lpstr>
      <vt:lpstr>Sections 1-3</vt:lpstr>
      <vt:lpstr>Section 4</vt:lpstr>
      <vt:lpstr>Section 4 Additional Guidance</vt:lpstr>
      <vt:lpstr>Section 5</vt:lpstr>
      <vt:lpstr>Section 6</vt:lpstr>
      <vt:lpstr>Preparing to Submit the “Before” Photos </vt:lpstr>
      <vt:lpstr>Example of Keyed Floor Plan</vt:lpstr>
      <vt:lpstr>Sections 7 &amp; 8</vt:lpstr>
      <vt:lpstr>Completing Project Worksheets</vt:lpstr>
      <vt:lpstr>Submitting Part 1 &amp; 2</vt:lpstr>
      <vt:lpstr>After Submission</vt:lpstr>
      <vt:lpstr>Amending</vt:lpstr>
      <vt:lpstr>Application Part 3</vt:lpstr>
      <vt:lpstr>What is Part 3?</vt:lpstr>
      <vt:lpstr>Sections 1-6</vt:lpstr>
      <vt:lpstr>Fee Schedule</vt:lpstr>
      <vt:lpstr>Submitting the “After” Photos</vt:lpstr>
      <vt:lpstr>The Project Completion Work Sheet</vt:lpstr>
      <vt:lpstr>Submitting Part 3</vt:lpstr>
      <vt:lpstr>After Final Submission</vt:lpstr>
      <vt:lpstr>Claiming the Tax Credit</vt:lpstr>
      <vt:lpstr>Claiming the Credit</vt:lpstr>
      <vt:lpstr>PowerPoint Presentation</vt:lpstr>
      <vt:lpstr>Please Support the PCA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 Historic Homeownership Rehabilitation Credit Workshop</dc:title>
  <dc:creator>Earl Cantwell</dc:creator>
  <cp:lastModifiedBy>Earl Cantwell</cp:lastModifiedBy>
  <cp:revision>64</cp:revision>
  <dcterms:created xsi:type="dcterms:W3CDTF">2023-01-10T16:22:26Z</dcterms:created>
  <dcterms:modified xsi:type="dcterms:W3CDTF">2023-03-09T14:39:15Z</dcterms:modified>
</cp:coreProperties>
</file>